
<file path=[Content_Types].xml><?xml version="1.0" encoding="utf-8"?>
<Types xmlns="http://schemas.openxmlformats.org/package/2006/content-types">
  <Default Extension="wav" ContentType="audio/x-wav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920" r:id="rId3"/>
    <p:sldId id="1059" r:id="rId4"/>
    <p:sldId id="1034" r:id="rId5"/>
    <p:sldId id="660" r:id="rId6"/>
    <p:sldId id="560" r:id="rId7"/>
    <p:sldId id="505" r:id="rId8"/>
    <p:sldId id="562" r:id="rId9"/>
    <p:sldId id="969" r:id="rId10"/>
    <p:sldId id="1035" r:id="rId11"/>
    <p:sldId id="1039" r:id="rId12"/>
    <p:sldId id="1015" r:id="rId14"/>
    <p:sldId id="971" r:id="rId15"/>
    <p:sldId id="1016" r:id="rId16"/>
    <p:sldId id="1017" r:id="rId17"/>
    <p:sldId id="593" r:id="rId18"/>
    <p:sldId id="1024" r:id="rId19"/>
    <p:sldId id="1019" r:id="rId20"/>
    <p:sldId id="531" r:id="rId21"/>
    <p:sldId id="491" r:id="rId22"/>
    <p:sldId id="1023" r:id="rId23"/>
    <p:sldId id="1055" r:id="rId24"/>
    <p:sldId id="1056" r:id="rId25"/>
    <p:sldId id="1058" r:id="rId26"/>
    <p:sldId id="1026" r:id="rId2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20000"/>
      </a:spcBef>
      <a:spcAft>
        <a:spcPct val="0"/>
      </a:spcAft>
      <a:buFont typeface="Arial" panose="020B0604020202020204" pitchFamily="34" charset="0"/>
      <a:buChar char="–"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20000"/>
      </a:spcBef>
      <a:spcAft>
        <a:spcPct val="0"/>
      </a:spcAft>
      <a:buFont typeface="Arial" panose="020B0604020202020204" pitchFamily="34" charset="0"/>
      <a:buChar char="–"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20000"/>
      </a:spcBef>
      <a:spcAft>
        <a:spcPct val="0"/>
      </a:spcAft>
      <a:buFont typeface="Arial" panose="020B0604020202020204" pitchFamily="34" charset="0"/>
      <a:buChar char="–"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20000"/>
      </a:spcBef>
      <a:spcAft>
        <a:spcPct val="0"/>
      </a:spcAft>
      <a:buFont typeface="Arial" panose="020B0604020202020204" pitchFamily="34" charset="0"/>
      <a:buChar char="–"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20000"/>
      </a:spcBef>
      <a:spcAft>
        <a:spcPct val="0"/>
      </a:spcAft>
      <a:buFont typeface="Arial" panose="020B0604020202020204" pitchFamily="34" charset="0"/>
      <a:buChar char="–"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20000"/>
      </a:spcBef>
      <a:spcAft>
        <a:spcPct val="0"/>
      </a:spcAft>
      <a:buFont typeface="Arial" panose="020B0604020202020204" pitchFamily="34" charset="0"/>
      <a:buChar char="–"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20000"/>
      </a:spcBef>
      <a:spcAft>
        <a:spcPct val="0"/>
      </a:spcAft>
      <a:buFont typeface="Arial" panose="020B0604020202020204" pitchFamily="34" charset="0"/>
      <a:buChar char="–"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20000"/>
      </a:spcBef>
      <a:spcAft>
        <a:spcPct val="0"/>
      </a:spcAft>
      <a:buFont typeface="Arial" panose="020B0604020202020204" pitchFamily="34" charset="0"/>
      <a:buChar char="–"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20000"/>
      </a:spcBef>
      <a:spcAft>
        <a:spcPct val="0"/>
      </a:spcAft>
      <a:buFont typeface="Arial" panose="020B0604020202020204" pitchFamily="34" charset="0"/>
      <a:buChar char="–"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FF"/>
    <a:srgbClr val="C1F4F5"/>
    <a:srgbClr val="B0EEE7"/>
    <a:srgbClr val="FFFFFF"/>
    <a:srgbClr val="FF9900"/>
    <a:srgbClr val="CC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 typeface="Arial" panose="020B0604020202020204" pitchFamily="34" charset="0"/>
              <a:buNone/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Font typeface="Arial" panose="020B0604020202020204" pitchFamily="34" charset="0"/>
              <a:buNone/>
              <a:defRPr sz="12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252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buFont typeface="Arial" panose="020B0604020202020204" pitchFamily="34" charset="0"/>
              <a:buNone/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200" b="0" dirty="0"/>
            </a:fld>
            <a:endParaRPr lang="en-US" altLang="zh-CN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jpeg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 typeface="Arial" panose="020B0604020202020204" pitchFamily="34" charset="0"/>
              <a:buNone/>
              <a:defRPr sz="14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buFont typeface="Arial" panose="020B0604020202020204" pitchFamily="34" charset="0"/>
              <a:buNone/>
              <a:defRPr sz="1400" b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400" b="0" dirty="0"/>
            </a:fld>
            <a:endParaRPr lang="en-US" altLang="zh-CN" sz="1400" b="0" dirty="0"/>
          </a:p>
        </p:txBody>
      </p:sp>
      <p:pic>
        <p:nvPicPr>
          <p:cNvPr id="1029" name="Picture 7" descr="dshch"/>
          <p:cNvPicPr>
            <a:picLocks noChangeAspect="1"/>
          </p:cNvPicPr>
          <p:nvPr userDrawn="1"/>
        </p:nvPicPr>
        <p:blipFill>
          <a:blip r:embed="rId14">
            <a:lum bright="-23999"/>
          </a:blip>
          <a:stretch>
            <a:fillRect/>
          </a:stretch>
        </p:blipFill>
        <p:spPr>
          <a:xfrm>
            <a:off x="0" y="5013325"/>
            <a:ext cx="9144000" cy="15938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" y="-83820"/>
            <a:ext cx="9115425" cy="51530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" y="-83820"/>
            <a:ext cx="9114790" cy="66789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" y="-83820"/>
            <a:ext cx="9351645" cy="70008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Text Box 2"/>
          <p:cNvSpPr txBox="1"/>
          <p:nvPr/>
        </p:nvSpPr>
        <p:spPr>
          <a:xfrm>
            <a:off x="642938" y="714375"/>
            <a:ext cx="3382962" cy="11887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36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2" charset="0"/>
                <a:ea typeface="宋体" panose="02010600030101010101" pitchFamily="2" charset="-122"/>
              </a:rPr>
              <a:t>贵族法官随意解释法律</a:t>
            </a:r>
            <a:endParaRPr lang="zh-CN" altLang="en-US" sz="3600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2" charset="0"/>
              <a:ea typeface="宋体" panose="02010600030101010101" pitchFamily="2" charset="-122"/>
            </a:endParaRPr>
          </a:p>
        </p:txBody>
      </p:sp>
      <p:sp>
        <p:nvSpPr>
          <p:cNvPr id="72707" name="Text Box 3"/>
          <p:cNvSpPr txBox="1"/>
          <p:nvPr/>
        </p:nvSpPr>
        <p:spPr>
          <a:xfrm>
            <a:off x="5640070" y="1052513"/>
            <a:ext cx="3024188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36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2" charset="0"/>
                <a:ea typeface="宋体" panose="02010600030101010101" pitchFamily="2" charset="-122"/>
              </a:rPr>
              <a:t>平民不满</a:t>
            </a:r>
            <a:endParaRPr lang="zh-CN" altLang="en-US" sz="3600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2" charset="0"/>
              <a:ea typeface="宋体" panose="02010600030101010101" pitchFamily="2" charset="-122"/>
            </a:endParaRPr>
          </a:p>
        </p:txBody>
      </p:sp>
      <p:sp>
        <p:nvSpPr>
          <p:cNvPr id="72708" name="Text Box 4"/>
          <p:cNvSpPr txBox="1"/>
          <p:nvPr/>
        </p:nvSpPr>
        <p:spPr>
          <a:xfrm>
            <a:off x="5724525" y="3122613"/>
            <a:ext cx="2592388" cy="11887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36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2" charset="0"/>
                <a:ea typeface="宋体" panose="02010600030101010101" pitchFamily="2" charset="-122"/>
              </a:rPr>
              <a:t>平民与贵族的斗争</a:t>
            </a:r>
            <a:endParaRPr lang="zh-CN" altLang="en-US" sz="3600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2" charset="0"/>
              <a:ea typeface="宋体" panose="02010600030101010101" pitchFamily="2" charset="-122"/>
            </a:endParaRPr>
          </a:p>
        </p:txBody>
      </p:sp>
      <p:sp>
        <p:nvSpPr>
          <p:cNvPr id="19462" name="AutoShape 6"/>
          <p:cNvSpPr/>
          <p:nvPr/>
        </p:nvSpPr>
        <p:spPr>
          <a:xfrm>
            <a:off x="3779838" y="1196975"/>
            <a:ext cx="1512887" cy="431800"/>
          </a:xfrm>
          <a:prstGeom prst="rightArrow">
            <a:avLst>
              <a:gd name="adj1" fmla="val 50000"/>
              <a:gd name="adj2" fmla="val 87591"/>
            </a:avLst>
          </a:prstGeom>
          <a:solidFill>
            <a:srgbClr val="FF6600">
              <a:alpha val="79999"/>
            </a:srgbClr>
          </a:solidFill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Constantia" panose="02030602050306030303" pitchFamily="2" charset="0"/>
              <a:ea typeface="宋体" panose="02010600030101010101" pitchFamily="2" charset="-122"/>
            </a:endParaRPr>
          </a:p>
        </p:txBody>
      </p:sp>
      <p:sp>
        <p:nvSpPr>
          <p:cNvPr id="19463" name="AutoShape 7"/>
          <p:cNvSpPr/>
          <p:nvPr/>
        </p:nvSpPr>
        <p:spPr>
          <a:xfrm>
            <a:off x="6620510" y="1773238"/>
            <a:ext cx="374650" cy="1368425"/>
          </a:xfrm>
          <a:prstGeom prst="downArrow">
            <a:avLst>
              <a:gd name="adj1" fmla="val 50000"/>
              <a:gd name="adj2" fmla="val 118403"/>
            </a:avLst>
          </a:prstGeom>
          <a:solidFill>
            <a:srgbClr val="FF6600">
              <a:alpha val="79999"/>
            </a:srgbClr>
          </a:solidFill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Constantia" panose="02030602050306030303" pitchFamily="2" charset="0"/>
              <a:ea typeface="宋体" panose="02010600030101010101" pitchFamily="2" charset="-122"/>
            </a:endParaRPr>
          </a:p>
        </p:txBody>
      </p:sp>
      <p:sp>
        <p:nvSpPr>
          <p:cNvPr id="19464" name="AutoShape 8"/>
          <p:cNvSpPr/>
          <p:nvPr/>
        </p:nvSpPr>
        <p:spPr>
          <a:xfrm rot="19560000">
            <a:off x="4198620" y="3843020"/>
            <a:ext cx="1555750" cy="431800"/>
          </a:xfrm>
          <a:prstGeom prst="leftArrow">
            <a:avLst>
              <a:gd name="adj1" fmla="val 50000"/>
              <a:gd name="adj2" fmla="val 95863"/>
            </a:avLst>
          </a:prstGeom>
          <a:solidFill>
            <a:srgbClr val="FF6600">
              <a:alpha val="79999"/>
            </a:srgbClr>
          </a:solidFill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Constantia" panose="02030602050306030303" pitchFamily="2" charset="0"/>
              <a:ea typeface="宋体" panose="02010600030101010101" pitchFamily="2" charset="-122"/>
            </a:endParaRPr>
          </a:p>
        </p:txBody>
      </p:sp>
      <p:sp>
        <p:nvSpPr>
          <p:cNvPr id="72714" name="WordArt 10"/>
          <p:cNvSpPr>
            <a:spLocks noChangeArrowheads="1" noChangeShapeType="1" noTextEdit="1"/>
          </p:cNvSpPr>
          <p:nvPr/>
        </p:nvSpPr>
        <p:spPr bwMode="auto">
          <a:xfrm>
            <a:off x="126365" y="3933190"/>
            <a:ext cx="4200525" cy="1035050"/>
          </a:xfrm>
          <a:prstGeom prst="rect">
            <a:avLst/>
          </a:prstGeom>
        </p:spPr>
        <p:txBody>
          <a:bodyPr wrap="none" numCol="1" fromWordArt="1">
            <a:prstTxWarp prst="textSlantUp">
              <a:avLst>
                <a:gd name="adj" fmla="val 32056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10" cap="none" spc="0" normalizeH="0" baseline="0" noProof="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华文中宋" panose="02010600030101010101"/>
                <a:ea typeface="华文中宋" panose="02010600030101010101"/>
                <a:cs typeface="+mn-cs"/>
              </a:rPr>
              <a:t>《</a:t>
            </a:r>
            <a:r>
              <a:rPr kumimoji="0" lang="zh-CN" altLang="en-US" sz="3600" i="0" u="none" strike="noStrike" kern="10" cap="none" spc="0" normalizeH="0" baseline="0" noProof="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华文中宋" panose="02010600030101010101"/>
                <a:ea typeface="华文中宋" panose="02010600030101010101"/>
                <a:cs typeface="+mn-cs"/>
              </a:rPr>
              <a:t>十二铜表法</a:t>
            </a:r>
            <a:r>
              <a:rPr kumimoji="0" lang="en-US" altLang="zh-CN" sz="3600" i="0" u="none" strike="noStrike" kern="10" cap="none" spc="0" normalizeH="0" baseline="0" noProof="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华文中宋" panose="02010600030101010101"/>
                <a:ea typeface="华文中宋" panose="02010600030101010101"/>
                <a:cs typeface="+mn-cs"/>
              </a:rPr>
              <a:t>》</a:t>
            </a:r>
            <a:r>
              <a:rPr kumimoji="0" lang="zh-CN" altLang="en-US" sz="3600" i="0" u="none" strike="noStrike" kern="10" cap="none" spc="0" normalizeH="0" baseline="0" noProof="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华文中宋" panose="02010600030101010101"/>
                <a:ea typeface="华文中宋" panose="02010600030101010101"/>
                <a:cs typeface="+mn-cs"/>
              </a:rPr>
              <a:t>诞生</a:t>
            </a:r>
            <a:endParaRPr kumimoji="0" lang="zh-CN" altLang="en-US" sz="3600" i="0" u="none" strike="noStrike" kern="10" cap="none" spc="0" normalizeH="0" baseline="0" noProof="0" dirty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华文中宋" panose="02010600030101010101"/>
              <a:ea typeface="华文中宋" panose="02010600030101010101"/>
              <a:cs typeface="+mn-cs"/>
            </a:endParaRPr>
          </a:p>
        </p:txBody>
      </p:sp>
      <p:sp>
        <p:nvSpPr>
          <p:cNvPr id="19467" name="Line 11"/>
          <p:cNvSpPr/>
          <p:nvPr/>
        </p:nvSpPr>
        <p:spPr>
          <a:xfrm>
            <a:off x="539750" y="1989138"/>
            <a:ext cx="30956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68" name="Line 12"/>
          <p:cNvSpPr/>
          <p:nvPr/>
        </p:nvSpPr>
        <p:spPr>
          <a:xfrm>
            <a:off x="5617210" y="1692593"/>
            <a:ext cx="25193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70" name="Line 14"/>
          <p:cNvSpPr/>
          <p:nvPr/>
        </p:nvSpPr>
        <p:spPr>
          <a:xfrm>
            <a:off x="5904548" y="4311650"/>
            <a:ext cx="22320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2720" name="Text Box 16"/>
          <p:cNvSpPr txBox="1"/>
          <p:nvPr/>
        </p:nvSpPr>
        <p:spPr>
          <a:xfrm>
            <a:off x="3924300" y="765175"/>
            <a:ext cx="1368425" cy="5791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3200" b="1" dirty="0">
                <a:latin typeface="Constantia" panose="02030602050306030303" pitchFamily="2" charset="0"/>
                <a:ea typeface="华文中宋" panose="02010600030101010101" pitchFamily="2" charset="-122"/>
              </a:rPr>
              <a:t>导致</a:t>
            </a:r>
            <a:endParaRPr lang="zh-CN" altLang="en-US" sz="3200" b="1" dirty="0">
              <a:latin typeface="Constantia" panose="02030602050306030303" pitchFamily="2" charset="0"/>
              <a:ea typeface="华文中宋" panose="02010600030101010101" pitchFamily="2" charset="-122"/>
            </a:endParaRPr>
          </a:p>
        </p:txBody>
      </p:sp>
      <p:sp>
        <p:nvSpPr>
          <p:cNvPr id="72721" name="Text Box 17"/>
          <p:cNvSpPr txBox="1"/>
          <p:nvPr/>
        </p:nvSpPr>
        <p:spPr>
          <a:xfrm rot="19860000">
            <a:off x="4080510" y="3437255"/>
            <a:ext cx="13684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en-US" altLang="zh-CN" sz="3200" b="1" dirty="0">
                <a:latin typeface="Constantia" panose="02030602050306030303" pitchFamily="2" charset="0"/>
                <a:ea typeface="华文中宋" panose="02010600030101010101" pitchFamily="2" charset="-122"/>
              </a:rPr>
              <a:t>   </a:t>
            </a:r>
            <a:r>
              <a:rPr lang="zh-CN" altLang="en-US" sz="3200" b="1" dirty="0">
                <a:latin typeface="Constantia" panose="02030602050306030303" pitchFamily="2" charset="0"/>
                <a:ea typeface="华文中宋" panose="02010600030101010101" pitchFamily="2" charset="-122"/>
              </a:rPr>
              <a:t>结果</a:t>
            </a:r>
            <a:endParaRPr lang="zh-CN" altLang="en-US" sz="3200" b="1" dirty="0">
              <a:latin typeface="Constantia" panose="02030602050306030303" pitchFamily="2" charset="0"/>
              <a:ea typeface="华文中宋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70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70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270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" fill="hold"/>
                                        <p:tgtEl>
                                          <p:spTgt spid="72714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20" grpId="0"/>
      <p:bldP spid="727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7650" name="表格 27649"/>
          <p:cNvGraphicFramePr/>
          <p:nvPr/>
        </p:nvGraphicFramePr>
        <p:xfrm>
          <a:off x="300355" y="666750"/>
          <a:ext cx="8229600" cy="4116388"/>
        </p:xfrm>
        <a:graphic>
          <a:graphicData uri="http://schemas.openxmlformats.org/drawingml/2006/table">
            <a:tbl>
              <a:tblPr/>
              <a:tblGrid>
                <a:gridCol w="1295400"/>
                <a:gridCol w="6934200"/>
              </a:tblGrid>
              <a:tr h="58928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</a:rPr>
                        <a:t>背景</a:t>
                      </a:r>
                      <a:endParaRPr lang="zh-CN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</a:rPr>
                        <a:t>时间</a:t>
                      </a:r>
                      <a:endParaRPr lang="zh-CN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</a:rPr>
                        <a:t>内容</a:t>
                      </a:r>
                      <a:endParaRPr lang="zh-CN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l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uFillTx/>
                        </a:rPr>
                        <a:t>实质</a:t>
                      </a:r>
                      <a:endParaRPr lang="zh-CN" altLang="en-US" sz="3200" b="1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>
                          <a:uFillTx/>
                        </a:rPr>
                        <a:t>作用</a:t>
                      </a:r>
                      <a:endParaRPr lang="zh-CN" altLang="en-US" sz="3200" b="1">
                        <a:solidFill>
                          <a:srgbClr val="660033"/>
                        </a:solidFill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0" name="文本框 27669"/>
          <p:cNvSpPr txBox="1"/>
          <p:nvPr/>
        </p:nvSpPr>
        <p:spPr>
          <a:xfrm>
            <a:off x="1703070" y="1314450"/>
            <a:ext cx="247904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buNone/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公元前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世纪中期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71" name="文本框 27670"/>
          <p:cNvSpPr txBox="1"/>
          <p:nvPr/>
        </p:nvSpPr>
        <p:spPr>
          <a:xfrm>
            <a:off x="1692275" y="790575"/>
            <a:ext cx="35496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spcBef>
                <a:spcPct val="20000"/>
              </a:spcBef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平民与贵族的长期斗争。</a:t>
            </a:r>
            <a:endParaRPr lang="zh-CN" altLang="en-US" sz="2400" b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72" name="文本框 27671"/>
          <p:cNvSpPr txBox="1"/>
          <p:nvPr/>
        </p:nvSpPr>
        <p:spPr>
          <a:xfrm>
            <a:off x="5470525" y="39068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/>
            <a:endParaRPr sz="2400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73" name="文本框 27672"/>
          <p:cNvSpPr txBox="1"/>
          <p:nvPr/>
        </p:nvSpPr>
        <p:spPr>
          <a:xfrm>
            <a:off x="1605280" y="1838325"/>
            <a:ext cx="6924675" cy="8229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spcBef>
                <a:spcPct val="20000"/>
              </a:spcBef>
              <a:buNone/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十分庞杂，包括民法、刑法和诉讼程序，基本上是过去未成文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的习惯法的汇编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400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74" name="文本框 27673"/>
          <p:cNvSpPr txBox="1"/>
          <p:nvPr/>
        </p:nvSpPr>
        <p:spPr>
          <a:xfrm>
            <a:off x="1692275" y="2850515"/>
            <a:ext cx="5080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>
              <a:buNone/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维护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私有财产权和贵族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的既得利益。</a:t>
            </a:r>
            <a:endParaRPr lang="zh-CN" altLang="en-US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77" name="TextBox 5"/>
          <p:cNvSpPr txBox="1"/>
          <p:nvPr/>
        </p:nvSpPr>
        <p:spPr>
          <a:xfrm>
            <a:off x="1605280" y="3459798"/>
            <a:ext cx="6983413" cy="11887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 lvl="0" eaLnBrk="1" hangingPunct="1">
              <a:buNone/>
            </a:pPr>
            <a:r>
              <a:rPr lang="zh-CN" altLang="en-US" sz="240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（</a:t>
            </a:r>
            <a:r>
              <a:rPr lang="en-US" altLang="zh-CN" sz="240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1</a:t>
            </a:r>
            <a:r>
              <a:rPr lang="zh-CN" altLang="en-US" sz="240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）这是古罗马的第一部成文法，始终是古罗马的基本法。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）有了成文法，就有了判决和量刑的依据，贵族不能像过去那样随意解释法律。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7845" y="148590"/>
            <a:ext cx="324040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buNone/>
            </a:pP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、《十二铜表法》</a:t>
            </a:r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0" grpId="0"/>
      <p:bldP spid="27671" grpId="0"/>
      <p:bldP spid="27673" grpId="0"/>
      <p:bldP spid="27674" grpId="0"/>
      <p:bldP spid="276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67005" y="500380"/>
            <a:ext cx="764540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zh-CN" altLang="en-US"/>
              <a:t>（二）罗马法的发展</a:t>
            </a:r>
            <a:r>
              <a:rPr lang="en-US" altLang="zh-CN"/>
              <a:t>——</a:t>
            </a:r>
            <a:r>
              <a:rPr lang="zh-CN" altLang="en-US"/>
              <a:t>从公民法到万民法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89280" y="1800860"/>
            <a:ext cx="6800215" cy="1798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eaLnBrk="1" hangingPunct="1">
              <a:buNone/>
            </a:pPr>
            <a:r>
              <a:rPr lang="en-US" altLang="zh-CN" b="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  <a:sym typeface="+mn-ea"/>
              </a:rPr>
              <a:t>1</a:t>
            </a:r>
            <a:r>
              <a:rPr lang="zh-CN" altLang="en-US" b="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sym typeface="+mn-ea"/>
              </a:rPr>
              <a:t>、</a:t>
            </a:r>
            <a:r>
              <a:rPr lang="zh-CN" altLang="en-US" b="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  <a:sym typeface="+mn-ea"/>
              </a:rPr>
              <a:t>公民法：</a:t>
            </a:r>
            <a:r>
              <a:rPr lang="zh-CN" altLang="en-US" b="0" dirty="0"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  <a:sym typeface="+mn-ea"/>
              </a:rPr>
              <a:t>主要用以调整</a:t>
            </a:r>
            <a:r>
              <a:rPr lang="zh-CN" altLang="en-US" b="0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  <a:sym typeface="+mn-ea"/>
              </a:rPr>
              <a:t>罗马公民之间</a:t>
            </a:r>
            <a:r>
              <a:rPr lang="zh-CN" altLang="en-US" b="0" dirty="0"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  <a:sym typeface="+mn-ea"/>
              </a:rPr>
              <a:t>的关系的法律。</a:t>
            </a:r>
            <a:r>
              <a:rPr lang="zh-CN" altLang="en-US" b="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  <a:sym typeface="+mn-ea"/>
              </a:rPr>
              <a:t>这是关于罗马城邦内部公民的法律，包括部分习惯法、《十二铜表法》和一些新制定的法律。</a:t>
            </a:r>
            <a:endParaRPr lang="zh-CN" altLang="en-US" b="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  <a:ea typeface="华文新魏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2560" y="128270"/>
            <a:ext cx="8818245" cy="38455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lvl="0" eaLnBrk="1" hangingPunct="1">
              <a:buNone/>
            </a:pP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</a:rPr>
              <a:t>请你当法官：</a:t>
            </a:r>
            <a:endParaRPr lang="zh-CN" altLang="en-US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buNone/>
            </a:pPr>
            <a:r>
              <a:rPr lang="zh-CN" altLang="en-US" dirty="0">
                <a:latin typeface="宋体" panose="02010600030101010101" pitchFamily="2" charset="-122"/>
              </a:rPr>
              <a:t>案例：罗马共和国后期，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埃及商队在罗马城与</a:t>
            </a:r>
            <a:r>
              <a:rPr lang="zh-CN" altLang="en-US" dirty="0">
                <a:latin typeface="宋体" panose="02010600030101010101" pitchFamily="2" charset="-122"/>
              </a:rPr>
              <a:t>罗马商队进行商业贸易时，埃及商队多次发现罗马商队给他们的货物，要么质量不达标，要么缺斤少两，埃及商队对此忍无可忍，就将罗马商队告上法庭。</a:t>
            </a:r>
            <a:endParaRPr lang="zh-CN" altLang="en-US" dirty="0">
              <a:latin typeface="宋体" panose="02010600030101010101" pitchFamily="2" charset="-122"/>
            </a:endParaRPr>
          </a:p>
          <a:p>
            <a:pPr lvl="0" eaLnBrk="1" hangingPunct="1">
              <a:buNone/>
            </a:pPr>
            <a:endParaRPr lang="zh-CN" altLang="en-US" dirty="0">
              <a:latin typeface="宋体" panose="02010600030101010101" pitchFamily="2" charset="-122"/>
              <a:ea typeface="+mj-ea"/>
            </a:endParaRPr>
          </a:p>
          <a:p>
            <a:pPr lvl="0" eaLnBrk="1" hangingPunct="1">
              <a:buNone/>
            </a:pPr>
            <a:r>
              <a:rPr lang="zh-CN" altLang="en-US" dirty="0">
                <a:latin typeface="宋体" panose="02010600030101010101" pitchFamily="2" charset="-122"/>
              </a:rPr>
              <a:t>如果你是法官你会审理该案件？并说明理由。</a:t>
            </a:r>
            <a:endParaRPr lang="zh-CN" altLang="en-US" dirty="0">
              <a:latin typeface="宋体" panose="02010600030101010101" pitchFamily="2" charset="-122"/>
            </a:endParaRPr>
          </a:p>
          <a:p>
            <a:pPr lvl="0" eaLnBrk="1" hangingPunct="1">
              <a:buNone/>
            </a:pPr>
            <a:endParaRPr lang="zh-CN" altLang="en-US" dirty="0">
              <a:solidFill>
                <a:srgbClr val="990000"/>
              </a:solidFill>
              <a:effectLst>
                <a:outerShdw blurRad="38100" dist="38100" dir="2700000">
                  <a:srgbClr val="00000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12700" y="5059045"/>
            <a:ext cx="9142095" cy="9448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p>
            <a:pPr>
              <a:buNone/>
            </a:pPr>
            <a:r>
              <a:rPr lang="zh-CN" altLang="en-US"/>
              <a:t>如果你是古罗马的统治者，你会如何处理罗马与其他被征服地区的矛盾？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-12065" y="3813810"/>
            <a:ext cx="9141460" cy="9448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p>
            <a:pPr>
              <a:buNone/>
            </a:pPr>
            <a:r>
              <a:rPr lang="zh-CN" altLang="en-US"/>
              <a:t>结果：不予审理，因为此时的罗马法只处理罗马公民之间的纠纷。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3" grpId="0" animBg="1"/>
      <p:bldP spid="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4000" y="455295"/>
            <a:ext cx="8311515" cy="1968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lvl="0" eaLnBrk="1" hangingPunct="1">
              <a:buNone/>
            </a:pPr>
            <a:endParaRPr lang="zh-CN" altLang="en-US" dirty="0">
              <a:solidFill>
                <a:srgbClr val="990000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buNone/>
            </a:pPr>
            <a:r>
              <a:rPr lang="en-US" altLang="zh-CN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</a:rPr>
              <a:t> 2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</a:rPr>
              <a:t>、万民法</a:t>
            </a:r>
            <a:endParaRPr lang="zh-CN" altLang="en-US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buNone/>
            </a:pPr>
            <a:r>
              <a:rPr lang="zh-CN" altLang="en-US" b="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ea"/>
                <a:ea typeface="+mj-ea"/>
              </a:rPr>
              <a:t>它适用于罗马帝国政治统治内的一切</a:t>
            </a:r>
            <a:r>
              <a:rPr lang="zh-CN" altLang="en-US" b="0" dirty="0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ea"/>
                <a:ea typeface="+mj-ea"/>
              </a:rPr>
              <a:t>自由民</a:t>
            </a:r>
            <a:r>
              <a:rPr lang="zh-CN" altLang="en-US" b="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ea"/>
                <a:ea typeface="+mj-ea"/>
              </a:rPr>
              <a:t>的法律，与狭窄的公民法相区别，是帝国范围内的国际法。</a:t>
            </a:r>
            <a:endParaRPr lang="zh-CN" altLang="en-US" b="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8905" y="265430"/>
            <a:ext cx="7907020" cy="1541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lvl="0" eaLnBrk="1" hangingPunct="1">
              <a:buNone/>
            </a:pPr>
            <a:endParaRPr lang="zh-CN" altLang="en-US" dirty="0">
              <a:solidFill>
                <a:srgbClr val="990000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buNone/>
            </a:pP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（三）罗马法的完备</a:t>
            </a:r>
            <a:r>
              <a:rPr lang="en-US" altLang="zh-CN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:</a:t>
            </a:r>
            <a:r>
              <a:rPr lang="zh-CN" altLang="en-US" b="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</a:rPr>
              <a:t>《查士丁尼民法大全》</a:t>
            </a:r>
            <a:endParaRPr lang="zh-CN" altLang="en-US" b="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</a:endParaRPr>
          </a:p>
          <a:p>
            <a:pPr lvl="0" eaLnBrk="1" hangingPunct="1">
              <a:buNone/>
            </a:pPr>
            <a:endParaRPr lang="zh-CN" altLang="en-US" dirty="0">
              <a:solidFill>
                <a:srgbClr val="990000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  <a:ea typeface="华文新魏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14045" y="2009775"/>
            <a:ext cx="7270750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zh-CN" altLang="en-US"/>
              <a:t>《查士丁尼民法大全》由那几部法典组成？如何评价它？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2"/>
          <p:cNvSpPr/>
          <p:nvPr/>
        </p:nvSpPr>
        <p:spPr>
          <a:xfrm>
            <a:off x="0" y="476250"/>
            <a:ext cx="8748713" cy="50526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 eaLnBrk="0" hangingPunct="0">
              <a:buNone/>
            </a:pP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hangingPunct="0">
              <a:buNone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①组成：</a:t>
            </a:r>
            <a:r>
              <a:rPr lang="zh-CN" altLang="en-US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《查士丁尼法典》、《查士丁尼法学总论》、《查士丁尼学说汇纂》和《查士丁尼新律》，以上四部法典统称为《查士丁尼民法大全》，又称查士丁尼法典。</a:t>
            </a:r>
            <a:endParaRPr lang="zh-CN" altLang="en-US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hangingPunct="0">
              <a:buNone/>
            </a:pPr>
            <a:endParaRPr lang="zh-CN" altLang="en-US" sz="2400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hangingPunct="0">
              <a:buNone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②评价：</a:t>
            </a:r>
            <a:r>
              <a:rPr lang="zh-CN" altLang="en-US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标志着罗马法已经发展到完备阶段。它保留了罗马在法学方面的创造性成果，对人的行为做出详细的法律规范，为调解复杂的社会矛盾提供了法律手段，成为维系东罗马帝国统治的工具。</a:t>
            </a:r>
            <a:endParaRPr lang="zh-CN" altLang="en-US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hangingPunct="0"/>
            <a:endParaRPr lang="zh-CN" altLang="en-US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38430" y="255905"/>
            <a:ext cx="7907020" cy="1541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lvl="0" eaLnBrk="1" hangingPunct="1">
              <a:buNone/>
            </a:pPr>
            <a:endParaRPr lang="zh-CN" altLang="en-US" dirty="0">
              <a:solidFill>
                <a:srgbClr val="990000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buNone/>
            </a:pP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（四）对罗马法的评价</a:t>
            </a:r>
            <a:endParaRPr lang="zh-CN" altLang="en-US" b="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</a:endParaRPr>
          </a:p>
          <a:p>
            <a:pPr lvl="0" eaLnBrk="1" hangingPunct="1">
              <a:buNone/>
            </a:pPr>
            <a:endParaRPr lang="zh-CN" altLang="en-US" dirty="0">
              <a:solidFill>
                <a:srgbClr val="990000"/>
              </a:solidFill>
              <a:effectLst>
                <a:outerShdw blurRad="38100" dist="38100" dir="2700000">
                  <a:srgbClr val="000000"/>
                </a:outerShdw>
              </a:effectLst>
              <a:latin typeface="华文新魏" panose="02010600030101010101" pitchFamily="2" charset="-122"/>
              <a:ea typeface="华文新魏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99490" y="2226310"/>
            <a:ext cx="6236335" cy="1456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/>
              <a:t>     </a:t>
            </a:r>
            <a:r>
              <a:rPr lang="zh-CN" altLang="en-US"/>
              <a:t>有何进步性？（维系统治和影      响后世）</a:t>
            </a:r>
            <a:endParaRPr lang="zh-CN" altLang="en-US"/>
          </a:p>
          <a:p>
            <a:pPr>
              <a:buNone/>
            </a:pPr>
            <a:r>
              <a:rPr lang="zh-CN" altLang="en-US"/>
              <a:t>     有何局限性？</a:t>
            </a:r>
            <a:endParaRPr lang="zh-CN" altLang="en-US"/>
          </a:p>
        </p:txBody>
      </p:sp>
      <p:sp>
        <p:nvSpPr>
          <p:cNvPr id="5" name="十字星 4"/>
          <p:cNvSpPr/>
          <p:nvPr/>
        </p:nvSpPr>
        <p:spPr>
          <a:xfrm>
            <a:off x="1115695" y="2277110"/>
            <a:ext cx="360045" cy="431800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endParaRPr kumimoji="0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十字星 5"/>
          <p:cNvSpPr/>
          <p:nvPr/>
        </p:nvSpPr>
        <p:spPr>
          <a:xfrm>
            <a:off x="1115695" y="3232785"/>
            <a:ext cx="360045" cy="450215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endParaRPr kumimoji="0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/>
          <a:p>
            <a:pPr lvl="0" algn="l"/>
            <a:r>
              <a:rPr lang="zh-CN" altLang="en-US" sz="3600" b="1" dirty="0">
                <a:ea typeface="华文行楷" pitchFamily="2" charset="-122"/>
              </a:rPr>
              <a:t>罗马法的发展与罗马国家发展的关系</a:t>
            </a:r>
            <a:endParaRPr lang="zh-CN" altLang="en-US" sz="3600" b="1" dirty="0">
              <a:ea typeface="华文行楷" pitchFamily="2" charset="-122"/>
            </a:endParaRPr>
          </a:p>
        </p:txBody>
      </p:sp>
      <p:sp>
        <p:nvSpPr>
          <p:cNvPr id="26627" name="Rectangle 4"/>
          <p:cNvSpPr/>
          <p:nvPr/>
        </p:nvSpPr>
        <p:spPr>
          <a:xfrm>
            <a:off x="179705" y="2061210"/>
            <a:ext cx="3344545" cy="108077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8" name="Rectangle 5"/>
          <p:cNvSpPr/>
          <p:nvPr/>
        </p:nvSpPr>
        <p:spPr>
          <a:xfrm>
            <a:off x="5580380" y="2060575"/>
            <a:ext cx="3344545" cy="108140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9" name="Text Box 6"/>
          <p:cNvSpPr txBox="1"/>
          <p:nvPr/>
        </p:nvSpPr>
        <p:spPr>
          <a:xfrm>
            <a:off x="-1331912" y="2420938"/>
            <a:ext cx="5184775" cy="518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1600200" lvl="0" indent="-228600" eaLnBrk="1" hangingPunct="1">
              <a:spcBef>
                <a:spcPct val="50000"/>
              </a:spcBef>
              <a:buNone/>
            </a:pPr>
            <a:r>
              <a:rPr lang="en-US" altLang="zh-CN" dirty="0">
                <a:latin typeface="Arial" panose="020B0604020202020204" pitchFamily="34" charset="0"/>
                <a:ea typeface="华文新魏" panose="02010600030101010101" pitchFamily="2" charset="-122"/>
              </a:rPr>
              <a:t> </a:t>
            </a:r>
            <a:r>
              <a:rPr lang="zh-CN" altLang="en-US" dirty="0">
                <a:latin typeface="Arial" panose="020B0604020202020204" pitchFamily="34" charset="0"/>
                <a:ea typeface="华文新魏" panose="02010600030101010101" pitchFamily="2" charset="-122"/>
              </a:rPr>
              <a:t>罗马国家的发展扩张</a:t>
            </a:r>
            <a:endParaRPr lang="zh-CN" altLang="en-US" dirty="0">
              <a:latin typeface="Arial" panose="020B0604020202020204" pitchFamily="34" charset="0"/>
              <a:ea typeface="华文新魏" panose="02010600030101010101" pitchFamily="2" charset="-122"/>
            </a:endParaRPr>
          </a:p>
        </p:txBody>
      </p:sp>
      <p:sp>
        <p:nvSpPr>
          <p:cNvPr id="27654" name="AutoShape 7"/>
          <p:cNvSpPr/>
          <p:nvPr/>
        </p:nvSpPr>
        <p:spPr>
          <a:xfrm>
            <a:off x="1908175" y="1412875"/>
            <a:ext cx="5688013" cy="576263"/>
          </a:xfrm>
          <a:prstGeom prst="curvedDownArrow">
            <a:avLst>
              <a:gd name="adj1" fmla="val 197410"/>
              <a:gd name="adj2" fmla="val 394820"/>
              <a:gd name="adj3" fmla="val 33333"/>
            </a:avLst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5" name="Text Box 8"/>
          <p:cNvSpPr txBox="1"/>
          <p:nvPr/>
        </p:nvSpPr>
        <p:spPr>
          <a:xfrm>
            <a:off x="2555875" y="908050"/>
            <a:ext cx="32416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1600200" lvl="0" indent="-228600" eaLnBrk="1" hangingPunct="1">
              <a:spcBef>
                <a:spcPct val="50000"/>
              </a:spcBef>
              <a:buNone/>
            </a:pPr>
            <a:r>
              <a:rPr lang="zh-CN" altLang="en-US" sz="3200" dirty="0">
                <a:latin typeface="Arial" panose="020B0604020202020204" pitchFamily="34" charset="0"/>
                <a:ea typeface="隶书" pitchFamily="49" charset="-122"/>
              </a:rPr>
              <a:t>推动</a:t>
            </a:r>
            <a:endParaRPr lang="zh-CN" altLang="en-US" sz="3200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6632" name="Text Box 10"/>
          <p:cNvSpPr txBox="1"/>
          <p:nvPr/>
        </p:nvSpPr>
        <p:spPr>
          <a:xfrm>
            <a:off x="4427538" y="2420938"/>
            <a:ext cx="51117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1600200" lvl="0" indent="-228600" eaLnBrk="1" hangingPunct="1">
              <a:spcBef>
                <a:spcPct val="50000"/>
              </a:spcBef>
              <a:buNone/>
            </a:pPr>
            <a:r>
              <a:rPr lang="zh-CN" altLang="en-US" dirty="0">
                <a:latin typeface="Arial" panose="020B0604020202020204" pitchFamily="34" charset="0"/>
                <a:ea typeface="华文新魏" panose="02010600030101010101" pitchFamily="2" charset="-122"/>
              </a:rPr>
              <a:t>罗马法的健全完善</a:t>
            </a:r>
            <a:endParaRPr lang="zh-CN" altLang="en-US" dirty="0">
              <a:latin typeface="Arial" panose="020B0604020202020204" pitchFamily="34" charset="0"/>
              <a:ea typeface="华文新魏" panose="02010600030101010101" pitchFamily="2" charset="-122"/>
            </a:endParaRPr>
          </a:p>
        </p:txBody>
      </p:sp>
      <p:sp>
        <p:nvSpPr>
          <p:cNvPr id="27657" name="AutoShape 13"/>
          <p:cNvSpPr/>
          <p:nvPr/>
        </p:nvSpPr>
        <p:spPr>
          <a:xfrm flipH="1">
            <a:off x="971550" y="3429000"/>
            <a:ext cx="6335713" cy="792163"/>
          </a:xfrm>
          <a:prstGeom prst="curvedUpArrow">
            <a:avLst>
              <a:gd name="adj1" fmla="val 159959"/>
              <a:gd name="adj2" fmla="val 319919"/>
              <a:gd name="adj3" fmla="val 33333"/>
            </a:avLst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8" name="Text Box 14"/>
          <p:cNvSpPr txBox="1"/>
          <p:nvPr/>
        </p:nvSpPr>
        <p:spPr>
          <a:xfrm>
            <a:off x="2555875" y="4221163"/>
            <a:ext cx="32416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1600200" lvl="0" indent="-228600" eaLnBrk="1" hangingPunct="1">
              <a:spcBef>
                <a:spcPct val="50000"/>
              </a:spcBef>
              <a:buNone/>
            </a:pPr>
            <a:r>
              <a:rPr lang="zh-CN" altLang="en-US" sz="3200" dirty="0">
                <a:latin typeface="Arial" panose="020B0604020202020204" pitchFamily="34" charset="0"/>
                <a:ea typeface="隶书" pitchFamily="49" charset="-122"/>
              </a:rPr>
              <a:t>促进</a:t>
            </a:r>
            <a:endParaRPr lang="zh-CN" altLang="en-US" sz="3200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7659" name="Rectangle 8"/>
          <p:cNvSpPr>
            <a:spLocks noChangeArrowheads="1"/>
          </p:cNvSpPr>
          <p:nvPr/>
        </p:nvSpPr>
        <p:spPr bwMode="auto">
          <a:xfrm>
            <a:off x="359410" y="5255260"/>
            <a:ext cx="8784590" cy="579120"/>
          </a:xfrm>
          <a:prstGeom prst="rect">
            <a:avLst/>
          </a:prstGeom>
          <a:gradFill rotWithShape="1">
            <a:gsLst>
              <a:gs pos="0">
                <a:srgbClr val="85AAAD"/>
              </a:gs>
              <a:gs pos="80000">
                <a:srgbClr val="AFDEE2"/>
              </a:gs>
              <a:gs pos="100000">
                <a:srgbClr val="AFE0E4"/>
              </a:gs>
            </a:gsLst>
            <a:lin ang="5400000"/>
          </a:gradFill>
          <a:ln w="9525">
            <a:solidFill>
              <a:srgbClr val="B6DCDF"/>
            </a:solidFill>
            <a:miter lim="800000"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对罗马：</a:t>
            </a: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对维系罗马统治起了重要的作用。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55" grpId="0"/>
      <p:bldP spid="27657" grpId="0" animBg="1"/>
      <p:bldP spid="27658" grpId="0"/>
      <p:bldP spid="27659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280400" cy="334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新魏" panose="02010600030101010101" pitchFamily="2" charset="-122"/>
                <a:ea typeface="华文新魏" panose="02010600030101010101" pitchFamily="2" charset="-122"/>
              </a:rPr>
              <a:t>进步性：</a:t>
            </a:r>
            <a:r>
              <a:rPr lang="zh-CN" altLang="en-US" sz="3200" dirty="0">
                <a:solidFill>
                  <a:schemeClr val="tx1"/>
                </a:solidFill>
                <a:latin typeface="华文新魏" panose="02010600030101010101" pitchFamily="2" charset="-122"/>
                <a:ea typeface="华文新魏" panose="02010600030101010101" pitchFamily="2" charset="-122"/>
              </a:rPr>
              <a:t> </a:t>
            </a:r>
            <a:r>
              <a:rPr lang="zh-CN" altLang="en-US" sz="3200" dirty="0">
                <a:latin typeface="华文新魏" panose="02010600030101010101" pitchFamily="2" charset="-122"/>
                <a:ea typeface="华文新魏" panose="02010600030101010101" pitchFamily="2" charset="-122"/>
              </a:rPr>
              <a:t> </a:t>
            </a:r>
            <a:endParaRPr lang="zh-CN" altLang="en-US" sz="3200" dirty="0"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dirty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+mn-ea"/>
                <a:ea typeface="+mn-ea"/>
              </a:rPr>
              <a:t>、</a:t>
            </a:r>
            <a:r>
              <a:rPr lang="zh-CN" altLang="en-US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对维系罗马统治起了重要的作用。</a:t>
            </a:r>
            <a:endParaRPr lang="zh-CN" altLang="en-US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lvl="0" eaLnBrk="1" hangingPunct="1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zh-CN" dirty="0">
                <a:latin typeface="+mn-ea"/>
                <a:ea typeface="+mn-ea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、对后世：它是欧洲历史上最早的一套比较系统完备的法律体系，是现代欧洲大陆法系的基础，为近代资产阶级的立法提供了蓝本，为西方司法制度的确立奠定了基础。</a:t>
            </a:r>
            <a:endParaRPr lang="zh-CN" altLang="en-US" dirty="0">
              <a:latin typeface="+mn-ea"/>
              <a:ea typeface="+mn-ea"/>
            </a:endParaRPr>
          </a:p>
          <a:p>
            <a:pPr lvl="0" eaLnBrk="1" hangingPunct="1">
              <a:lnSpc>
                <a:spcPct val="80000"/>
              </a:lnSpc>
              <a:spcBef>
                <a:spcPct val="50000"/>
              </a:spcBef>
              <a:buNone/>
            </a:pP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公元117年的罗马帝国  地图"/>
          <p:cNvPicPr>
            <a:picLocks noChangeAspect="1"/>
          </p:cNvPicPr>
          <p:nvPr>
            <p:ph type="body"/>
          </p:nvPr>
        </p:nvPicPr>
        <p:blipFill>
          <a:blip r:embed="rId1">
            <a:lum bright="-45999" contrast="26000"/>
          </a:blip>
          <a:stretch>
            <a:fillRect/>
          </a:stretch>
        </p:blipFill>
        <p:spPr>
          <a:xfrm>
            <a:off x="-33655" y="-34925"/>
            <a:ext cx="9253855" cy="692213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</p:pic>
      <p:sp>
        <p:nvSpPr>
          <p:cNvPr id="7171" name="Text Box 3"/>
          <p:cNvSpPr txBox="1"/>
          <p:nvPr/>
        </p:nvSpPr>
        <p:spPr>
          <a:xfrm>
            <a:off x="468313" y="6092825"/>
            <a:ext cx="568801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None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8145463" y="1700213"/>
            <a:ext cx="458787" cy="403383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eaLnBrk="1" hangingPunct="1">
              <a:spcBef>
                <a:spcPct val="50000"/>
              </a:spcBef>
              <a:buNone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7" name="Freeform 5"/>
          <p:cNvSpPr/>
          <p:nvPr/>
        </p:nvSpPr>
        <p:spPr>
          <a:xfrm>
            <a:off x="152400" y="1295400"/>
            <a:ext cx="8763000" cy="5410200"/>
          </a:xfrm>
          <a:custGeom>
            <a:avLst/>
            <a:gdLst>
              <a:gd name="txL" fmla="*/ 0 w 4423"/>
              <a:gd name="txT" fmla="*/ 0 h 3125"/>
              <a:gd name="txR" fmla="*/ 4423 w 4423"/>
              <a:gd name="txB" fmla="*/ 3125 h 3125"/>
            </a:gdLst>
            <a:ahLst/>
            <a:cxnLst>
              <a:cxn ang="0">
                <a:pos x="820385487" y="2147483647"/>
              </a:cxn>
              <a:cxn ang="0">
                <a:pos x="97739626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1456675120"/>
              </a:cxn>
              <a:cxn ang="0">
                <a:pos x="2147483647" y="905177466"/>
              </a:cxn>
              <a:cxn ang="0">
                <a:pos x="2147483647" y="785285740"/>
              </a:cxn>
              <a:cxn ang="0">
                <a:pos x="2147483647" y="665395745"/>
              </a:cxn>
              <a:cxn ang="0">
                <a:pos x="2147483647" y="593460018"/>
              </a:cxn>
              <a:cxn ang="0">
                <a:pos x="2147483647" y="113896415"/>
              </a:cxn>
              <a:cxn ang="0">
                <a:pos x="2147483647" y="521526021"/>
              </a:cxn>
              <a:cxn ang="0">
                <a:pos x="2147483647" y="1073025406"/>
              </a:cxn>
              <a:cxn ang="0">
                <a:pos x="2147483647" y="1432697121"/>
              </a:cxn>
              <a:cxn ang="0">
                <a:pos x="2147483647" y="1693460023"/>
              </a:cxn>
              <a:cxn ang="0">
                <a:pos x="2147483647" y="2147483647"/>
              </a:cxn>
              <a:cxn ang="0">
                <a:pos x="2147483647" y="1768392568"/>
              </a:cxn>
              <a:cxn ang="0">
                <a:pos x="2147483647" y="1696458571"/>
              </a:cxn>
              <a:cxn ang="0">
                <a:pos x="2147483647" y="2147483647"/>
              </a:cxn>
              <a:cxn ang="0">
                <a:pos x="2147483647" y="1912262725"/>
              </a:cxn>
              <a:cxn ang="0">
                <a:pos x="2147483647" y="2147483647"/>
              </a:cxn>
              <a:cxn ang="0">
                <a:pos x="2147483647" y="1270844762"/>
              </a:cxn>
              <a:cxn ang="0">
                <a:pos x="2147483647" y="1939237541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977396267" y="2147483647"/>
              </a:cxn>
              <a:cxn ang="0">
                <a:pos x="506361821" y="2147483647"/>
              </a:cxn>
            </a:cxnLst>
            <a:rect l="txL" t="txT" r="txR" b="txB"/>
            <a:pathLst>
              <a:path w="4423" h="3125">
                <a:moveTo>
                  <a:pt x="0" y="1397"/>
                </a:moveTo>
                <a:cubicBezTo>
                  <a:pt x="11" y="1359"/>
                  <a:pt x="30" y="1245"/>
                  <a:pt x="55" y="1159"/>
                </a:cubicBezTo>
                <a:cubicBezTo>
                  <a:pt x="80" y="1073"/>
                  <a:pt x="127" y="933"/>
                  <a:pt x="153" y="878"/>
                </a:cubicBezTo>
                <a:cubicBezTo>
                  <a:pt x="150" y="867"/>
                  <a:pt x="218" y="836"/>
                  <a:pt x="209" y="830"/>
                </a:cubicBezTo>
                <a:cubicBezTo>
                  <a:pt x="139" y="780"/>
                  <a:pt x="173" y="858"/>
                  <a:pt x="153" y="798"/>
                </a:cubicBezTo>
                <a:cubicBezTo>
                  <a:pt x="157" y="785"/>
                  <a:pt x="164" y="758"/>
                  <a:pt x="177" y="750"/>
                </a:cubicBezTo>
                <a:cubicBezTo>
                  <a:pt x="191" y="741"/>
                  <a:pt x="211" y="743"/>
                  <a:pt x="225" y="734"/>
                </a:cubicBezTo>
                <a:cubicBezTo>
                  <a:pt x="233" y="729"/>
                  <a:pt x="241" y="723"/>
                  <a:pt x="249" y="718"/>
                </a:cubicBezTo>
                <a:cubicBezTo>
                  <a:pt x="264" y="674"/>
                  <a:pt x="274" y="698"/>
                  <a:pt x="305" y="718"/>
                </a:cubicBezTo>
                <a:cubicBezTo>
                  <a:pt x="321" y="725"/>
                  <a:pt x="342" y="717"/>
                  <a:pt x="365" y="728"/>
                </a:cubicBezTo>
                <a:cubicBezTo>
                  <a:pt x="388" y="739"/>
                  <a:pt x="408" y="763"/>
                  <a:pt x="441" y="782"/>
                </a:cubicBezTo>
                <a:cubicBezTo>
                  <a:pt x="466" y="790"/>
                  <a:pt x="547" y="828"/>
                  <a:pt x="565" y="840"/>
                </a:cubicBezTo>
                <a:cubicBezTo>
                  <a:pt x="586" y="854"/>
                  <a:pt x="569" y="878"/>
                  <a:pt x="593" y="886"/>
                </a:cubicBezTo>
                <a:cubicBezTo>
                  <a:pt x="601" y="889"/>
                  <a:pt x="617" y="894"/>
                  <a:pt x="617" y="894"/>
                </a:cubicBezTo>
                <a:cubicBezTo>
                  <a:pt x="638" y="891"/>
                  <a:pt x="661" y="895"/>
                  <a:pt x="681" y="886"/>
                </a:cubicBezTo>
                <a:cubicBezTo>
                  <a:pt x="689" y="883"/>
                  <a:pt x="685" y="870"/>
                  <a:pt x="689" y="862"/>
                </a:cubicBezTo>
                <a:cubicBezTo>
                  <a:pt x="708" y="824"/>
                  <a:pt x="731" y="783"/>
                  <a:pt x="745" y="742"/>
                </a:cubicBezTo>
                <a:cubicBezTo>
                  <a:pt x="742" y="723"/>
                  <a:pt x="731" y="704"/>
                  <a:pt x="737" y="686"/>
                </a:cubicBezTo>
                <a:cubicBezTo>
                  <a:pt x="740" y="678"/>
                  <a:pt x="755" y="688"/>
                  <a:pt x="761" y="694"/>
                </a:cubicBezTo>
                <a:cubicBezTo>
                  <a:pt x="767" y="700"/>
                  <a:pt x="766" y="710"/>
                  <a:pt x="769" y="718"/>
                </a:cubicBezTo>
                <a:cubicBezTo>
                  <a:pt x="774" y="699"/>
                  <a:pt x="785" y="681"/>
                  <a:pt x="785" y="662"/>
                </a:cubicBezTo>
                <a:cubicBezTo>
                  <a:pt x="785" y="585"/>
                  <a:pt x="751" y="581"/>
                  <a:pt x="801" y="598"/>
                </a:cubicBezTo>
                <a:cubicBezTo>
                  <a:pt x="782" y="504"/>
                  <a:pt x="876" y="596"/>
                  <a:pt x="797" y="536"/>
                </a:cubicBezTo>
                <a:cubicBezTo>
                  <a:pt x="779" y="523"/>
                  <a:pt x="728" y="507"/>
                  <a:pt x="721" y="486"/>
                </a:cubicBezTo>
                <a:cubicBezTo>
                  <a:pt x="724" y="478"/>
                  <a:pt x="724" y="469"/>
                  <a:pt x="729" y="462"/>
                </a:cubicBezTo>
                <a:cubicBezTo>
                  <a:pt x="735" y="454"/>
                  <a:pt x="749" y="455"/>
                  <a:pt x="753" y="446"/>
                </a:cubicBezTo>
                <a:cubicBezTo>
                  <a:pt x="766" y="414"/>
                  <a:pt x="704" y="402"/>
                  <a:pt x="689" y="398"/>
                </a:cubicBezTo>
                <a:cubicBezTo>
                  <a:pt x="643" y="367"/>
                  <a:pt x="651" y="319"/>
                  <a:pt x="601" y="302"/>
                </a:cubicBezTo>
                <a:cubicBezTo>
                  <a:pt x="579" y="268"/>
                  <a:pt x="578" y="246"/>
                  <a:pt x="625" y="262"/>
                </a:cubicBezTo>
                <a:cubicBezTo>
                  <a:pt x="638" y="259"/>
                  <a:pt x="655" y="264"/>
                  <a:pt x="665" y="254"/>
                </a:cubicBezTo>
                <a:cubicBezTo>
                  <a:pt x="671" y="248"/>
                  <a:pt x="649" y="232"/>
                  <a:pt x="657" y="230"/>
                </a:cubicBezTo>
                <a:cubicBezTo>
                  <a:pt x="679" y="226"/>
                  <a:pt x="711" y="250"/>
                  <a:pt x="729" y="262"/>
                </a:cubicBezTo>
                <a:cubicBezTo>
                  <a:pt x="745" y="309"/>
                  <a:pt x="762" y="302"/>
                  <a:pt x="809" y="294"/>
                </a:cubicBezTo>
                <a:cubicBezTo>
                  <a:pt x="812" y="257"/>
                  <a:pt x="805" y="218"/>
                  <a:pt x="817" y="182"/>
                </a:cubicBezTo>
                <a:cubicBezTo>
                  <a:pt x="820" y="173"/>
                  <a:pt x="835" y="190"/>
                  <a:pt x="841" y="198"/>
                </a:cubicBezTo>
                <a:cubicBezTo>
                  <a:pt x="846" y="205"/>
                  <a:pt x="842" y="217"/>
                  <a:pt x="849" y="222"/>
                </a:cubicBezTo>
                <a:cubicBezTo>
                  <a:pt x="863" y="232"/>
                  <a:pt x="897" y="238"/>
                  <a:pt x="897" y="238"/>
                </a:cubicBezTo>
                <a:cubicBezTo>
                  <a:pt x="910" y="235"/>
                  <a:pt x="926" y="238"/>
                  <a:pt x="937" y="230"/>
                </a:cubicBezTo>
                <a:cubicBezTo>
                  <a:pt x="944" y="225"/>
                  <a:pt x="939" y="212"/>
                  <a:pt x="945" y="206"/>
                </a:cubicBezTo>
                <a:cubicBezTo>
                  <a:pt x="951" y="200"/>
                  <a:pt x="961" y="202"/>
                  <a:pt x="969" y="198"/>
                </a:cubicBezTo>
                <a:cubicBezTo>
                  <a:pt x="978" y="194"/>
                  <a:pt x="985" y="187"/>
                  <a:pt x="993" y="182"/>
                </a:cubicBezTo>
                <a:cubicBezTo>
                  <a:pt x="1004" y="166"/>
                  <a:pt x="1019" y="152"/>
                  <a:pt x="1025" y="134"/>
                </a:cubicBezTo>
                <a:cubicBezTo>
                  <a:pt x="1028" y="126"/>
                  <a:pt x="1026" y="115"/>
                  <a:pt x="1033" y="110"/>
                </a:cubicBezTo>
                <a:cubicBezTo>
                  <a:pt x="1057" y="93"/>
                  <a:pt x="1097" y="41"/>
                  <a:pt x="1121" y="38"/>
                </a:cubicBezTo>
                <a:cubicBezTo>
                  <a:pt x="1147" y="21"/>
                  <a:pt x="1224" y="10"/>
                  <a:pt x="1253" y="0"/>
                </a:cubicBezTo>
                <a:cubicBezTo>
                  <a:pt x="1255" y="0"/>
                  <a:pt x="1281" y="63"/>
                  <a:pt x="1289" y="70"/>
                </a:cubicBezTo>
                <a:cubicBezTo>
                  <a:pt x="1341" y="111"/>
                  <a:pt x="1269" y="82"/>
                  <a:pt x="1329" y="102"/>
                </a:cubicBezTo>
                <a:cubicBezTo>
                  <a:pt x="1366" y="157"/>
                  <a:pt x="1355" y="132"/>
                  <a:pt x="1369" y="174"/>
                </a:cubicBezTo>
                <a:cubicBezTo>
                  <a:pt x="1383" y="206"/>
                  <a:pt x="1441" y="240"/>
                  <a:pt x="1453" y="264"/>
                </a:cubicBezTo>
                <a:cubicBezTo>
                  <a:pt x="1465" y="288"/>
                  <a:pt x="1437" y="310"/>
                  <a:pt x="1441" y="318"/>
                </a:cubicBezTo>
                <a:cubicBezTo>
                  <a:pt x="1455" y="345"/>
                  <a:pt x="1472" y="305"/>
                  <a:pt x="1477" y="312"/>
                </a:cubicBezTo>
                <a:cubicBezTo>
                  <a:pt x="1482" y="319"/>
                  <a:pt x="1471" y="342"/>
                  <a:pt x="1473" y="358"/>
                </a:cubicBezTo>
                <a:cubicBezTo>
                  <a:pt x="1482" y="372"/>
                  <a:pt x="1484" y="390"/>
                  <a:pt x="1489" y="406"/>
                </a:cubicBezTo>
                <a:cubicBezTo>
                  <a:pt x="1492" y="415"/>
                  <a:pt x="1504" y="418"/>
                  <a:pt x="1513" y="422"/>
                </a:cubicBezTo>
                <a:cubicBezTo>
                  <a:pt x="1560" y="443"/>
                  <a:pt x="1598" y="402"/>
                  <a:pt x="1653" y="408"/>
                </a:cubicBezTo>
                <a:cubicBezTo>
                  <a:pt x="1669" y="419"/>
                  <a:pt x="1670" y="462"/>
                  <a:pt x="1681" y="478"/>
                </a:cubicBezTo>
                <a:cubicBezTo>
                  <a:pt x="1686" y="486"/>
                  <a:pt x="1689" y="496"/>
                  <a:pt x="1697" y="502"/>
                </a:cubicBezTo>
                <a:cubicBezTo>
                  <a:pt x="1704" y="507"/>
                  <a:pt x="1713" y="506"/>
                  <a:pt x="1721" y="510"/>
                </a:cubicBezTo>
                <a:cubicBezTo>
                  <a:pt x="1771" y="535"/>
                  <a:pt x="1815" y="512"/>
                  <a:pt x="1869" y="528"/>
                </a:cubicBezTo>
                <a:cubicBezTo>
                  <a:pt x="1869" y="528"/>
                  <a:pt x="2000" y="561"/>
                  <a:pt x="2012" y="565"/>
                </a:cubicBezTo>
                <a:cubicBezTo>
                  <a:pt x="2028" y="570"/>
                  <a:pt x="1993" y="614"/>
                  <a:pt x="1993" y="614"/>
                </a:cubicBezTo>
                <a:cubicBezTo>
                  <a:pt x="2010" y="639"/>
                  <a:pt x="2036" y="665"/>
                  <a:pt x="2048" y="693"/>
                </a:cubicBezTo>
                <a:cubicBezTo>
                  <a:pt x="2055" y="708"/>
                  <a:pt x="2065" y="726"/>
                  <a:pt x="2065" y="726"/>
                </a:cubicBezTo>
                <a:cubicBezTo>
                  <a:pt x="2056" y="753"/>
                  <a:pt x="2050" y="779"/>
                  <a:pt x="2041" y="806"/>
                </a:cubicBezTo>
                <a:cubicBezTo>
                  <a:pt x="2056" y="850"/>
                  <a:pt x="2066" y="826"/>
                  <a:pt x="2097" y="806"/>
                </a:cubicBezTo>
                <a:cubicBezTo>
                  <a:pt x="2102" y="790"/>
                  <a:pt x="2111" y="775"/>
                  <a:pt x="2113" y="758"/>
                </a:cubicBezTo>
                <a:cubicBezTo>
                  <a:pt x="2119" y="702"/>
                  <a:pt x="2109" y="675"/>
                  <a:pt x="2153" y="646"/>
                </a:cubicBezTo>
                <a:cubicBezTo>
                  <a:pt x="2178" y="608"/>
                  <a:pt x="2197" y="605"/>
                  <a:pt x="2241" y="590"/>
                </a:cubicBezTo>
                <a:cubicBezTo>
                  <a:pt x="2249" y="587"/>
                  <a:pt x="2269" y="536"/>
                  <a:pt x="2269" y="536"/>
                </a:cubicBezTo>
                <a:cubicBezTo>
                  <a:pt x="2242" y="527"/>
                  <a:pt x="2211" y="575"/>
                  <a:pt x="2185" y="590"/>
                </a:cubicBezTo>
                <a:cubicBezTo>
                  <a:pt x="2168" y="599"/>
                  <a:pt x="2137" y="622"/>
                  <a:pt x="2137" y="622"/>
                </a:cubicBezTo>
                <a:cubicBezTo>
                  <a:pt x="2174" y="567"/>
                  <a:pt x="2151" y="580"/>
                  <a:pt x="2193" y="566"/>
                </a:cubicBezTo>
                <a:cubicBezTo>
                  <a:pt x="2264" y="580"/>
                  <a:pt x="2342" y="558"/>
                  <a:pt x="2413" y="568"/>
                </a:cubicBezTo>
                <a:cubicBezTo>
                  <a:pt x="2466" y="586"/>
                  <a:pt x="2539" y="658"/>
                  <a:pt x="2589" y="680"/>
                </a:cubicBezTo>
                <a:cubicBezTo>
                  <a:pt x="2611" y="689"/>
                  <a:pt x="2627" y="700"/>
                  <a:pt x="2641" y="702"/>
                </a:cubicBezTo>
                <a:cubicBezTo>
                  <a:pt x="2629" y="738"/>
                  <a:pt x="2637" y="759"/>
                  <a:pt x="2657" y="790"/>
                </a:cubicBezTo>
                <a:cubicBezTo>
                  <a:pt x="2676" y="787"/>
                  <a:pt x="2698" y="794"/>
                  <a:pt x="2713" y="782"/>
                </a:cubicBezTo>
                <a:cubicBezTo>
                  <a:pt x="2734" y="766"/>
                  <a:pt x="2725" y="714"/>
                  <a:pt x="2737" y="694"/>
                </a:cubicBezTo>
                <a:cubicBezTo>
                  <a:pt x="2747" y="677"/>
                  <a:pt x="2770" y="678"/>
                  <a:pt x="2785" y="670"/>
                </a:cubicBezTo>
                <a:cubicBezTo>
                  <a:pt x="2802" y="661"/>
                  <a:pt x="2817" y="649"/>
                  <a:pt x="2833" y="638"/>
                </a:cubicBezTo>
                <a:cubicBezTo>
                  <a:pt x="2841" y="633"/>
                  <a:pt x="2857" y="622"/>
                  <a:pt x="2857" y="622"/>
                </a:cubicBezTo>
                <a:cubicBezTo>
                  <a:pt x="2862" y="638"/>
                  <a:pt x="2878" y="654"/>
                  <a:pt x="2873" y="670"/>
                </a:cubicBezTo>
                <a:cubicBezTo>
                  <a:pt x="2868" y="686"/>
                  <a:pt x="2857" y="718"/>
                  <a:pt x="2857" y="718"/>
                </a:cubicBezTo>
                <a:cubicBezTo>
                  <a:pt x="2893" y="742"/>
                  <a:pt x="2901" y="743"/>
                  <a:pt x="2945" y="734"/>
                </a:cubicBezTo>
                <a:cubicBezTo>
                  <a:pt x="2960" y="689"/>
                  <a:pt x="2986" y="648"/>
                  <a:pt x="3025" y="622"/>
                </a:cubicBezTo>
                <a:cubicBezTo>
                  <a:pt x="3054" y="578"/>
                  <a:pt x="3115" y="560"/>
                  <a:pt x="3161" y="534"/>
                </a:cubicBezTo>
                <a:cubicBezTo>
                  <a:pt x="3202" y="511"/>
                  <a:pt x="3188" y="469"/>
                  <a:pt x="3233" y="454"/>
                </a:cubicBezTo>
                <a:cubicBezTo>
                  <a:pt x="3250" y="442"/>
                  <a:pt x="3294" y="416"/>
                  <a:pt x="3309" y="424"/>
                </a:cubicBezTo>
                <a:cubicBezTo>
                  <a:pt x="3324" y="432"/>
                  <a:pt x="3319" y="474"/>
                  <a:pt x="3321" y="502"/>
                </a:cubicBezTo>
                <a:cubicBezTo>
                  <a:pt x="3321" y="514"/>
                  <a:pt x="3320" y="589"/>
                  <a:pt x="3319" y="592"/>
                </a:cubicBezTo>
                <a:cubicBezTo>
                  <a:pt x="3316" y="600"/>
                  <a:pt x="3292" y="683"/>
                  <a:pt x="3292" y="683"/>
                </a:cubicBezTo>
                <a:cubicBezTo>
                  <a:pt x="3311" y="756"/>
                  <a:pt x="3233" y="642"/>
                  <a:pt x="3219" y="647"/>
                </a:cubicBezTo>
                <a:cubicBezTo>
                  <a:pt x="3205" y="652"/>
                  <a:pt x="3209" y="690"/>
                  <a:pt x="3210" y="711"/>
                </a:cubicBezTo>
                <a:cubicBezTo>
                  <a:pt x="3211" y="732"/>
                  <a:pt x="3208" y="757"/>
                  <a:pt x="3225" y="774"/>
                </a:cubicBezTo>
                <a:cubicBezTo>
                  <a:pt x="3228" y="793"/>
                  <a:pt x="3298" y="796"/>
                  <a:pt x="3310" y="811"/>
                </a:cubicBezTo>
                <a:cubicBezTo>
                  <a:pt x="3324" y="829"/>
                  <a:pt x="3325" y="855"/>
                  <a:pt x="3345" y="862"/>
                </a:cubicBezTo>
                <a:cubicBezTo>
                  <a:pt x="3391" y="931"/>
                  <a:pt x="3330" y="850"/>
                  <a:pt x="3385" y="894"/>
                </a:cubicBezTo>
                <a:cubicBezTo>
                  <a:pt x="3437" y="935"/>
                  <a:pt x="3378" y="837"/>
                  <a:pt x="3438" y="857"/>
                </a:cubicBezTo>
                <a:cubicBezTo>
                  <a:pt x="3485" y="841"/>
                  <a:pt x="3461" y="845"/>
                  <a:pt x="3501" y="832"/>
                </a:cubicBezTo>
                <a:cubicBezTo>
                  <a:pt x="3553" y="825"/>
                  <a:pt x="3716" y="844"/>
                  <a:pt x="3776" y="857"/>
                </a:cubicBezTo>
                <a:cubicBezTo>
                  <a:pt x="3836" y="870"/>
                  <a:pt x="3828" y="903"/>
                  <a:pt x="3861" y="912"/>
                </a:cubicBezTo>
                <a:cubicBezTo>
                  <a:pt x="3892" y="959"/>
                  <a:pt x="3915" y="896"/>
                  <a:pt x="3973" y="912"/>
                </a:cubicBezTo>
                <a:cubicBezTo>
                  <a:pt x="4017" y="924"/>
                  <a:pt x="4030" y="960"/>
                  <a:pt x="4073" y="974"/>
                </a:cubicBezTo>
                <a:cubicBezTo>
                  <a:pt x="4103" y="1019"/>
                  <a:pt x="4089" y="1083"/>
                  <a:pt x="4145" y="1102"/>
                </a:cubicBezTo>
                <a:cubicBezTo>
                  <a:pt x="4174" y="1145"/>
                  <a:pt x="4155" y="1134"/>
                  <a:pt x="4137" y="1174"/>
                </a:cubicBezTo>
                <a:cubicBezTo>
                  <a:pt x="4105" y="1247"/>
                  <a:pt x="4138" y="1224"/>
                  <a:pt x="4041" y="1238"/>
                </a:cubicBezTo>
                <a:cubicBezTo>
                  <a:pt x="4015" y="1247"/>
                  <a:pt x="3969" y="1278"/>
                  <a:pt x="3969" y="1278"/>
                </a:cubicBezTo>
                <a:cubicBezTo>
                  <a:pt x="3958" y="1294"/>
                  <a:pt x="3948" y="1310"/>
                  <a:pt x="3937" y="1326"/>
                </a:cubicBezTo>
                <a:cubicBezTo>
                  <a:pt x="3907" y="1371"/>
                  <a:pt x="3940" y="1386"/>
                  <a:pt x="3881" y="1406"/>
                </a:cubicBezTo>
                <a:cubicBezTo>
                  <a:pt x="3863" y="1459"/>
                  <a:pt x="3897" y="1512"/>
                  <a:pt x="3905" y="1566"/>
                </a:cubicBezTo>
                <a:cubicBezTo>
                  <a:pt x="3920" y="1665"/>
                  <a:pt x="3938" y="1747"/>
                  <a:pt x="3993" y="1830"/>
                </a:cubicBezTo>
                <a:cubicBezTo>
                  <a:pt x="4016" y="1864"/>
                  <a:pt x="4031" y="1895"/>
                  <a:pt x="4065" y="1918"/>
                </a:cubicBezTo>
                <a:cubicBezTo>
                  <a:pt x="4081" y="1965"/>
                  <a:pt x="4061" y="1922"/>
                  <a:pt x="4097" y="1958"/>
                </a:cubicBezTo>
                <a:cubicBezTo>
                  <a:pt x="4104" y="1965"/>
                  <a:pt x="4106" y="1976"/>
                  <a:pt x="4113" y="1982"/>
                </a:cubicBezTo>
                <a:cubicBezTo>
                  <a:pt x="4127" y="1995"/>
                  <a:pt x="4181" y="2000"/>
                  <a:pt x="4181" y="2000"/>
                </a:cubicBezTo>
                <a:cubicBezTo>
                  <a:pt x="4227" y="2069"/>
                  <a:pt x="4146" y="2002"/>
                  <a:pt x="4201" y="2046"/>
                </a:cubicBezTo>
                <a:cubicBezTo>
                  <a:pt x="4209" y="2052"/>
                  <a:pt x="4210" y="2063"/>
                  <a:pt x="4217" y="2070"/>
                </a:cubicBezTo>
                <a:cubicBezTo>
                  <a:pt x="4224" y="2077"/>
                  <a:pt x="4261" y="2067"/>
                  <a:pt x="4269" y="2072"/>
                </a:cubicBezTo>
                <a:cubicBezTo>
                  <a:pt x="4296" y="2112"/>
                  <a:pt x="4313" y="2147"/>
                  <a:pt x="4353" y="2174"/>
                </a:cubicBezTo>
                <a:cubicBezTo>
                  <a:pt x="4361" y="2179"/>
                  <a:pt x="4369" y="2185"/>
                  <a:pt x="4377" y="2190"/>
                </a:cubicBezTo>
                <a:cubicBezTo>
                  <a:pt x="4385" y="2195"/>
                  <a:pt x="4401" y="2206"/>
                  <a:pt x="4401" y="2206"/>
                </a:cubicBezTo>
                <a:cubicBezTo>
                  <a:pt x="4423" y="2240"/>
                  <a:pt x="4418" y="2248"/>
                  <a:pt x="4385" y="2270"/>
                </a:cubicBezTo>
                <a:cubicBezTo>
                  <a:pt x="4376" y="2296"/>
                  <a:pt x="4392" y="2335"/>
                  <a:pt x="4369" y="2350"/>
                </a:cubicBezTo>
                <a:cubicBezTo>
                  <a:pt x="4351" y="2362"/>
                  <a:pt x="4326" y="2345"/>
                  <a:pt x="4305" y="2342"/>
                </a:cubicBezTo>
                <a:cubicBezTo>
                  <a:pt x="4279" y="2333"/>
                  <a:pt x="4259" y="2319"/>
                  <a:pt x="4233" y="2310"/>
                </a:cubicBezTo>
                <a:cubicBezTo>
                  <a:pt x="4193" y="2270"/>
                  <a:pt x="4155" y="2271"/>
                  <a:pt x="4105" y="2246"/>
                </a:cubicBezTo>
                <a:cubicBezTo>
                  <a:pt x="4080" y="2234"/>
                  <a:pt x="4017" y="2182"/>
                  <a:pt x="4017" y="2182"/>
                </a:cubicBezTo>
                <a:cubicBezTo>
                  <a:pt x="3991" y="2142"/>
                  <a:pt x="3924" y="2115"/>
                  <a:pt x="3881" y="2086"/>
                </a:cubicBezTo>
                <a:cubicBezTo>
                  <a:pt x="3865" y="2075"/>
                  <a:pt x="3849" y="2065"/>
                  <a:pt x="3833" y="2054"/>
                </a:cubicBezTo>
                <a:cubicBezTo>
                  <a:pt x="3825" y="2049"/>
                  <a:pt x="3809" y="2038"/>
                  <a:pt x="3809" y="2038"/>
                </a:cubicBezTo>
                <a:cubicBezTo>
                  <a:pt x="3784" y="2001"/>
                  <a:pt x="3761" y="2003"/>
                  <a:pt x="3721" y="1990"/>
                </a:cubicBezTo>
                <a:cubicBezTo>
                  <a:pt x="3705" y="1985"/>
                  <a:pt x="3673" y="1974"/>
                  <a:pt x="3673" y="1974"/>
                </a:cubicBezTo>
                <a:cubicBezTo>
                  <a:pt x="3667" y="1955"/>
                  <a:pt x="3640" y="1890"/>
                  <a:pt x="3625" y="1878"/>
                </a:cubicBezTo>
                <a:cubicBezTo>
                  <a:pt x="3618" y="1873"/>
                  <a:pt x="3609" y="1873"/>
                  <a:pt x="3601" y="1870"/>
                </a:cubicBezTo>
                <a:cubicBezTo>
                  <a:pt x="3592" y="1872"/>
                  <a:pt x="3550" y="1879"/>
                  <a:pt x="3545" y="1894"/>
                </a:cubicBezTo>
                <a:cubicBezTo>
                  <a:pt x="3521" y="1967"/>
                  <a:pt x="3555" y="1975"/>
                  <a:pt x="3497" y="2014"/>
                </a:cubicBezTo>
                <a:cubicBezTo>
                  <a:pt x="3486" y="2048"/>
                  <a:pt x="3469" y="2075"/>
                  <a:pt x="3457" y="2110"/>
                </a:cubicBezTo>
                <a:cubicBezTo>
                  <a:pt x="3454" y="2118"/>
                  <a:pt x="3449" y="2134"/>
                  <a:pt x="3449" y="2134"/>
                </a:cubicBezTo>
                <a:cubicBezTo>
                  <a:pt x="3452" y="2161"/>
                  <a:pt x="3453" y="2188"/>
                  <a:pt x="3457" y="2214"/>
                </a:cubicBezTo>
                <a:cubicBezTo>
                  <a:pt x="3458" y="2222"/>
                  <a:pt x="3465" y="2230"/>
                  <a:pt x="3465" y="2238"/>
                </a:cubicBezTo>
                <a:cubicBezTo>
                  <a:pt x="3465" y="2270"/>
                  <a:pt x="3451" y="2304"/>
                  <a:pt x="3441" y="2334"/>
                </a:cubicBezTo>
                <a:cubicBezTo>
                  <a:pt x="3420" y="2397"/>
                  <a:pt x="3406" y="2470"/>
                  <a:pt x="3369" y="2526"/>
                </a:cubicBezTo>
                <a:cubicBezTo>
                  <a:pt x="3376" y="2574"/>
                  <a:pt x="3391" y="2632"/>
                  <a:pt x="3353" y="2670"/>
                </a:cubicBezTo>
                <a:cubicBezTo>
                  <a:pt x="3351" y="2659"/>
                  <a:pt x="3348" y="2647"/>
                  <a:pt x="3348" y="2636"/>
                </a:cubicBezTo>
                <a:cubicBezTo>
                  <a:pt x="3348" y="2627"/>
                  <a:pt x="3359" y="2656"/>
                  <a:pt x="3353" y="2662"/>
                </a:cubicBezTo>
                <a:cubicBezTo>
                  <a:pt x="3341" y="2674"/>
                  <a:pt x="3305" y="2678"/>
                  <a:pt x="3305" y="2678"/>
                </a:cubicBezTo>
                <a:cubicBezTo>
                  <a:pt x="3302" y="2691"/>
                  <a:pt x="3307" y="2708"/>
                  <a:pt x="3297" y="2718"/>
                </a:cubicBezTo>
                <a:cubicBezTo>
                  <a:pt x="3291" y="2724"/>
                  <a:pt x="3297" y="2690"/>
                  <a:pt x="3289" y="2694"/>
                </a:cubicBezTo>
                <a:cubicBezTo>
                  <a:pt x="3288" y="2703"/>
                  <a:pt x="3332" y="2743"/>
                  <a:pt x="3333" y="2768"/>
                </a:cubicBezTo>
                <a:cubicBezTo>
                  <a:pt x="3334" y="2793"/>
                  <a:pt x="3310" y="2845"/>
                  <a:pt x="3297" y="2846"/>
                </a:cubicBezTo>
                <a:cubicBezTo>
                  <a:pt x="3293" y="2855"/>
                  <a:pt x="3261" y="2765"/>
                  <a:pt x="3257" y="2774"/>
                </a:cubicBezTo>
                <a:cubicBezTo>
                  <a:pt x="3250" y="2789"/>
                  <a:pt x="3241" y="2822"/>
                  <a:pt x="3241" y="2822"/>
                </a:cubicBezTo>
                <a:cubicBezTo>
                  <a:pt x="3246" y="2838"/>
                  <a:pt x="3271" y="2879"/>
                  <a:pt x="3257" y="2870"/>
                </a:cubicBezTo>
                <a:cubicBezTo>
                  <a:pt x="3249" y="2865"/>
                  <a:pt x="3233" y="2854"/>
                  <a:pt x="3233" y="2854"/>
                </a:cubicBezTo>
                <a:cubicBezTo>
                  <a:pt x="3228" y="2846"/>
                  <a:pt x="3224" y="2837"/>
                  <a:pt x="3217" y="2830"/>
                </a:cubicBezTo>
                <a:cubicBezTo>
                  <a:pt x="3210" y="2823"/>
                  <a:pt x="3197" y="2823"/>
                  <a:pt x="3193" y="2814"/>
                </a:cubicBezTo>
                <a:cubicBezTo>
                  <a:pt x="3159" y="2746"/>
                  <a:pt x="3182" y="2668"/>
                  <a:pt x="3113" y="2622"/>
                </a:cubicBezTo>
                <a:cubicBezTo>
                  <a:pt x="3114" y="2634"/>
                  <a:pt x="3115" y="2701"/>
                  <a:pt x="3129" y="2726"/>
                </a:cubicBezTo>
                <a:cubicBezTo>
                  <a:pt x="3129" y="2726"/>
                  <a:pt x="3169" y="2786"/>
                  <a:pt x="3177" y="2798"/>
                </a:cubicBezTo>
                <a:cubicBezTo>
                  <a:pt x="3196" y="2827"/>
                  <a:pt x="3208" y="2864"/>
                  <a:pt x="3225" y="2894"/>
                </a:cubicBezTo>
                <a:cubicBezTo>
                  <a:pt x="3239" y="2919"/>
                  <a:pt x="3264" y="2939"/>
                  <a:pt x="3273" y="2966"/>
                </a:cubicBezTo>
                <a:cubicBezTo>
                  <a:pt x="3290" y="3016"/>
                  <a:pt x="3280" y="3020"/>
                  <a:pt x="3293" y="3072"/>
                </a:cubicBezTo>
                <a:cubicBezTo>
                  <a:pt x="3219" y="3091"/>
                  <a:pt x="3324" y="3072"/>
                  <a:pt x="3189" y="3072"/>
                </a:cubicBezTo>
                <a:cubicBezTo>
                  <a:pt x="3114" y="3072"/>
                  <a:pt x="3048" y="3085"/>
                  <a:pt x="2973" y="3088"/>
                </a:cubicBezTo>
                <a:cubicBezTo>
                  <a:pt x="2887" y="3099"/>
                  <a:pt x="2886" y="3095"/>
                  <a:pt x="2789" y="3088"/>
                </a:cubicBezTo>
                <a:cubicBezTo>
                  <a:pt x="2717" y="3070"/>
                  <a:pt x="2742" y="3125"/>
                  <a:pt x="2697" y="3110"/>
                </a:cubicBezTo>
                <a:cubicBezTo>
                  <a:pt x="2681" y="3063"/>
                  <a:pt x="2704" y="2996"/>
                  <a:pt x="2661" y="2968"/>
                </a:cubicBezTo>
                <a:cubicBezTo>
                  <a:pt x="2656" y="2960"/>
                  <a:pt x="2616" y="2981"/>
                  <a:pt x="2609" y="2974"/>
                </a:cubicBezTo>
                <a:cubicBezTo>
                  <a:pt x="2602" y="2967"/>
                  <a:pt x="2611" y="2936"/>
                  <a:pt x="2605" y="2928"/>
                </a:cubicBezTo>
                <a:cubicBezTo>
                  <a:pt x="2561" y="2873"/>
                  <a:pt x="2622" y="2964"/>
                  <a:pt x="2553" y="2918"/>
                </a:cubicBezTo>
                <a:cubicBezTo>
                  <a:pt x="2549" y="2856"/>
                  <a:pt x="2556" y="2905"/>
                  <a:pt x="2521" y="2886"/>
                </a:cubicBezTo>
                <a:cubicBezTo>
                  <a:pt x="2513" y="2879"/>
                  <a:pt x="2563" y="2844"/>
                  <a:pt x="2549" y="2832"/>
                </a:cubicBezTo>
                <a:cubicBezTo>
                  <a:pt x="2535" y="2820"/>
                  <a:pt x="2537" y="2831"/>
                  <a:pt x="2437" y="2816"/>
                </a:cubicBezTo>
                <a:cubicBezTo>
                  <a:pt x="2293" y="2768"/>
                  <a:pt x="2101" y="2750"/>
                  <a:pt x="1949" y="2744"/>
                </a:cubicBezTo>
                <a:cubicBezTo>
                  <a:pt x="1927" y="2737"/>
                  <a:pt x="1871" y="2708"/>
                  <a:pt x="1849" y="2694"/>
                </a:cubicBezTo>
                <a:cubicBezTo>
                  <a:pt x="1812" y="2669"/>
                  <a:pt x="1767" y="2662"/>
                  <a:pt x="1725" y="2648"/>
                </a:cubicBezTo>
                <a:cubicBezTo>
                  <a:pt x="1698" y="2639"/>
                  <a:pt x="1668" y="2599"/>
                  <a:pt x="1641" y="2590"/>
                </a:cubicBezTo>
                <a:cubicBezTo>
                  <a:pt x="1601" y="2577"/>
                  <a:pt x="1597" y="2565"/>
                  <a:pt x="1557" y="2552"/>
                </a:cubicBezTo>
                <a:cubicBezTo>
                  <a:pt x="1533" y="2544"/>
                  <a:pt x="1464" y="2560"/>
                  <a:pt x="1441" y="2550"/>
                </a:cubicBezTo>
                <a:cubicBezTo>
                  <a:pt x="1400" y="2532"/>
                  <a:pt x="1379" y="2492"/>
                  <a:pt x="1337" y="2478"/>
                </a:cubicBezTo>
                <a:cubicBezTo>
                  <a:pt x="1295" y="2415"/>
                  <a:pt x="1277" y="2371"/>
                  <a:pt x="1209" y="2326"/>
                </a:cubicBezTo>
                <a:cubicBezTo>
                  <a:pt x="1204" y="2318"/>
                  <a:pt x="1200" y="2308"/>
                  <a:pt x="1193" y="2302"/>
                </a:cubicBezTo>
                <a:cubicBezTo>
                  <a:pt x="1179" y="2289"/>
                  <a:pt x="1145" y="2270"/>
                  <a:pt x="1145" y="2270"/>
                </a:cubicBezTo>
                <a:cubicBezTo>
                  <a:pt x="1126" y="2242"/>
                  <a:pt x="1113" y="2233"/>
                  <a:pt x="1081" y="2222"/>
                </a:cubicBezTo>
                <a:cubicBezTo>
                  <a:pt x="1076" y="2214"/>
                  <a:pt x="1073" y="2203"/>
                  <a:pt x="1065" y="2198"/>
                </a:cubicBezTo>
                <a:cubicBezTo>
                  <a:pt x="1060" y="2195"/>
                  <a:pt x="979" y="2161"/>
                  <a:pt x="969" y="2158"/>
                </a:cubicBezTo>
                <a:cubicBezTo>
                  <a:pt x="934" y="2123"/>
                  <a:pt x="889" y="2107"/>
                  <a:pt x="841" y="2094"/>
                </a:cubicBezTo>
                <a:cubicBezTo>
                  <a:pt x="820" y="2088"/>
                  <a:pt x="777" y="2078"/>
                  <a:pt x="777" y="2078"/>
                </a:cubicBezTo>
                <a:cubicBezTo>
                  <a:pt x="769" y="2073"/>
                  <a:pt x="762" y="2066"/>
                  <a:pt x="753" y="2062"/>
                </a:cubicBezTo>
                <a:cubicBezTo>
                  <a:pt x="738" y="2055"/>
                  <a:pt x="705" y="2046"/>
                  <a:pt x="705" y="2046"/>
                </a:cubicBezTo>
                <a:cubicBezTo>
                  <a:pt x="580" y="2062"/>
                  <a:pt x="480" y="2043"/>
                  <a:pt x="365" y="2016"/>
                </a:cubicBezTo>
                <a:cubicBezTo>
                  <a:pt x="240" y="1987"/>
                  <a:pt x="341" y="2005"/>
                  <a:pt x="249" y="1974"/>
                </a:cubicBezTo>
                <a:cubicBezTo>
                  <a:pt x="223" y="1965"/>
                  <a:pt x="177" y="1934"/>
                  <a:pt x="177" y="1934"/>
                </a:cubicBezTo>
                <a:cubicBezTo>
                  <a:pt x="172" y="1926"/>
                  <a:pt x="169" y="1916"/>
                  <a:pt x="161" y="1910"/>
                </a:cubicBezTo>
                <a:cubicBezTo>
                  <a:pt x="154" y="1905"/>
                  <a:pt x="143" y="1908"/>
                  <a:pt x="137" y="1902"/>
                </a:cubicBezTo>
                <a:cubicBezTo>
                  <a:pt x="131" y="1896"/>
                  <a:pt x="135" y="1884"/>
                  <a:pt x="129" y="1878"/>
                </a:cubicBezTo>
                <a:cubicBezTo>
                  <a:pt x="123" y="1872"/>
                  <a:pt x="112" y="1874"/>
                  <a:pt x="105" y="1870"/>
                </a:cubicBezTo>
                <a:cubicBezTo>
                  <a:pt x="46" y="1837"/>
                  <a:pt x="76" y="1829"/>
                  <a:pt x="41" y="1846"/>
                </a:cubicBezTo>
                <a:lnTo>
                  <a:pt x="82" y="1820"/>
                </a:lnTo>
              </a:path>
            </a:pathLst>
          </a:custGeom>
          <a:noFill/>
          <a:ln w="38100" cap="flat" cmpd="sng">
            <a:solidFill>
              <a:srgbClr val="FFFF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198" name="Freeform 6"/>
          <p:cNvSpPr/>
          <p:nvPr/>
        </p:nvSpPr>
        <p:spPr>
          <a:xfrm>
            <a:off x="2286000" y="2451100"/>
            <a:ext cx="2590800" cy="2349500"/>
          </a:xfrm>
          <a:custGeom>
            <a:avLst/>
            <a:gdLst>
              <a:gd name="txL" fmla="*/ 0 w 976"/>
              <a:gd name="txT" fmla="*/ 0 h 1000"/>
              <a:gd name="txR" fmla="*/ 976 w 976"/>
              <a:gd name="txB" fmla="*/ 1000 h 1000"/>
            </a:gdLst>
            <a:ahLst/>
            <a:cxnLst>
              <a:cxn ang="0">
                <a:pos x="2147483647" y="0"/>
              </a:cxn>
              <a:cxn ang="0">
                <a:pos x="1409284022" y="88322419"/>
              </a:cxn>
              <a:cxn ang="0">
                <a:pos x="732827572" y="309128485"/>
              </a:cxn>
              <a:cxn ang="0">
                <a:pos x="225484571" y="839062927"/>
              </a:cxn>
              <a:cxn ang="0">
                <a:pos x="0" y="1236513941"/>
              </a:cxn>
              <a:cxn ang="0">
                <a:pos x="676456284" y="2147483647"/>
              </a:cxn>
              <a:cxn ang="0">
                <a:pos x="1127425426" y="2147483647"/>
              </a:cxn>
              <a:cxn ang="0">
                <a:pos x="2142111262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927385309"/>
              </a:cxn>
              <a:cxn ang="0">
                <a:pos x="2147483647" y="574095633"/>
              </a:cxn>
              <a:cxn ang="0">
                <a:pos x="2147483647" y="264967221"/>
              </a:cxn>
              <a:cxn ang="0">
                <a:pos x="2147483647" y="0"/>
              </a:cxn>
              <a:cxn ang="0">
                <a:pos x="2147483647" y="44161210"/>
              </a:cxn>
              <a:cxn ang="0">
                <a:pos x="2147483647" y="0"/>
              </a:cxn>
            </a:cxnLst>
            <a:rect l="txL" t="txT" r="txR" b="txB"/>
            <a:pathLst>
              <a:path w="976" h="1000">
                <a:moveTo>
                  <a:pt x="392" y="0"/>
                </a:moveTo>
                <a:cubicBezTo>
                  <a:pt x="361" y="2"/>
                  <a:pt x="249" y="5"/>
                  <a:pt x="200" y="16"/>
                </a:cubicBezTo>
                <a:cubicBezTo>
                  <a:pt x="161" y="25"/>
                  <a:pt x="140" y="44"/>
                  <a:pt x="104" y="56"/>
                </a:cubicBezTo>
                <a:cubicBezTo>
                  <a:pt x="75" y="85"/>
                  <a:pt x="55" y="118"/>
                  <a:pt x="32" y="152"/>
                </a:cubicBezTo>
                <a:cubicBezTo>
                  <a:pt x="17" y="174"/>
                  <a:pt x="15" y="202"/>
                  <a:pt x="0" y="224"/>
                </a:cubicBezTo>
                <a:cubicBezTo>
                  <a:pt x="9" y="364"/>
                  <a:pt x="19" y="437"/>
                  <a:pt x="96" y="552"/>
                </a:cubicBezTo>
                <a:cubicBezTo>
                  <a:pt x="116" y="582"/>
                  <a:pt x="131" y="621"/>
                  <a:pt x="160" y="640"/>
                </a:cubicBezTo>
                <a:cubicBezTo>
                  <a:pt x="183" y="710"/>
                  <a:pt x="254" y="750"/>
                  <a:pt x="304" y="800"/>
                </a:cubicBezTo>
                <a:cubicBezTo>
                  <a:pt x="319" y="815"/>
                  <a:pt x="334" y="830"/>
                  <a:pt x="352" y="840"/>
                </a:cubicBezTo>
                <a:cubicBezTo>
                  <a:pt x="367" y="848"/>
                  <a:pt x="400" y="856"/>
                  <a:pt x="400" y="856"/>
                </a:cubicBezTo>
                <a:cubicBezTo>
                  <a:pt x="437" y="893"/>
                  <a:pt x="462" y="882"/>
                  <a:pt x="496" y="904"/>
                </a:cubicBezTo>
                <a:cubicBezTo>
                  <a:pt x="576" y="957"/>
                  <a:pt x="671" y="970"/>
                  <a:pt x="760" y="1000"/>
                </a:cubicBezTo>
                <a:cubicBezTo>
                  <a:pt x="853" y="993"/>
                  <a:pt x="942" y="989"/>
                  <a:pt x="976" y="888"/>
                </a:cubicBezTo>
                <a:cubicBezTo>
                  <a:pt x="972" y="861"/>
                  <a:pt x="963" y="780"/>
                  <a:pt x="928" y="768"/>
                </a:cubicBezTo>
                <a:cubicBezTo>
                  <a:pt x="920" y="765"/>
                  <a:pt x="911" y="764"/>
                  <a:pt x="904" y="760"/>
                </a:cubicBezTo>
                <a:cubicBezTo>
                  <a:pt x="879" y="746"/>
                  <a:pt x="856" y="728"/>
                  <a:pt x="832" y="712"/>
                </a:cubicBezTo>
                <a:cubicBezTo>
                  <a:pt x="824" y="707"/>
                  <a:pt x="808" y="696"/>
                  <a:pt x="808" y="696"/>
                </a:cubicBezTo>
                <a:cubicBezTo>
                  <a:pt x="796" y="659"/>
                  <a:pt x="788" y="621"/>
                  <a:pt x="776" y="584"/>
                </a:cubicBezTo>
                <a:cubicBezTo>
                  <a:pt x="770" y="566"/>
                  <a:pt x="744" y="563"/>
                  <a:pt x="728" y="552"/>
                </a:cubicBezTo>
                <a:cubicBezTo>
                  <a:pt x="720" y="547"/>
                  <a:pt x="704" y="536"/>
                  <a:pt x="704" y="536"/>
                </a:cubicBezTo>
                <a:cubicBezTo>
                  <a:pt x="699" y="528"/>
                  <a:pt x="695" y="519"/>
                  <a:pt x="688" y="512"/>
                </a:cubicBezTo>
                <a:cubicBezTo>
                  <a:pt x="681" y="505"/>
                  <a:pt x="670" y="504"/>
                  <a:pt x="664" y="496"/>
                </a:cubicBezTo>
                <a:cubicBezTo>
                  <a:pt x="653" y="482"/>
                  <a:pt x="650" y="463"/>
                  <a:pt x="640" y="448"/>
                </a:cubicBezTo>
                <a:cubicBezTo>
                  <a:pt x="649" y="366"/>
                  <a:pt x="689" y="222"/>
                  <a:pt x="608" y="168"/>
                </a:cubicBezTo>
                <a:cubicBezTo>
                  <a:pt x="597" y="136"/>
                  <a:pt x="588" y="123"/>
                  <a:pt x="560" y="104"/>
                </a:cubicBezTo>
                <a:cubicBezTo>
                  <a:pt x="523" y="49"/>
                  <a:pt x="546" y="62"/>
                  <a:pt x="504" y="48"/>
                </a:cubicBezTo>
                <a:cubicBezTo>
                  <a:pt x="485" y="20"/>
                  <a:pt x="472" y="11"/>
                  <a:pt x="440" y="0"/>
                </a:cubicBezTo>
                <a:cubicBezTo>
                  <a:pt x="427" y="3"/>
                  <a:pt x="413" y="5"/>
                  <a:pt x="400" y="8"/>
                </a:cubicBezTo>
                <a:cubicBezTo>
                  <a:pt x="372" y="15"/>
                  <a:pt x="367" y="25"/>
                  <a:pt x="392" y="0"/>
                </a:cubicBezTo>
                <a:close/>
              </a:path>
            </a:pathLst>
          </a:custGeom>
          <a:noFill/>
          <a:ln w="38100" cap="flat" cmpd="sng">
            <a:solidFill>
              <a:srgbClr val="0000FF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199" name="Freeform 7"/>
          <p:cNvSpPr/>
          <p:nvPr/>
        </p:nvSpPr>
        <p:spPr>
          <a:xfrm>
            <a:off x="1371600" y="292100"/>
            <a:ext cx="914400" cy="1079500"/>
          </a:xfrm>
          <a:custGeom>
            <a:avLst/>
            <a:gdLst>
              <a:gd name="txL" fmla="*/ 0 w 488"/>
              <a:gd name="txT" fmla="*/ 0 h 680"/>
              <a:gd name="txR" fmla="*/ 488 w 488"/>
              <a:gd name="txB" fmla="*/ 680 h 680"/>
            </a:gdLst>
            <a:ahLst/>
            <a:cxnLst>
              <a:cxn ang="0">
                <a:pos x="758378671" y="0"/>
              </a:cxn>
              <a:cxn ang="0">
                <a:pos x="617939608" y="201612477"/>
              </a:cxn>
              <a:cxn ang="0">
                <a:pos x="814556170" y="262096255"/>
              </a:cxn>
              <a:cxn ang="0">
                <a:pos x="842643982" y="423386296"/>
              </a:cxn>
              <a:cxn ang="0">
                <a:pos x="954997107" y="624998724"/>
              </a:cxn>
              <a:cxn ang="0">
                <a:pos x="814556170" y="806449909"/>
              </a:cxn>
              <a:cxn ang="0">
                <a:pos x="533674296" y="766127423"/>
              </a:cxn>
              <a:cxn ang="0">
                <a:pos x="533674296" y="826611152"/>
              </a:cxn>
              <a:cxn ang="0">
                <a:pos x="505586483" y="1008062535"/>
              </a:cxn>
              <a:cxn ang="0">
                <a:pos x="477498553" y="1068546263"/>
              </a:cxn>
              <a:cxn ang="0">
                <a:pos x="308969804" y="1108868749"/>
              </a:cxn>
              <a:cxn ang="0">
                <a:pos x="224704433" y="1129029992"/>
              </a:cxn>
              <a:cxn ang="0">
                <a:pos x="421321054" y="1169352477"/>
              </a:cxn>
              <a:cxn ang="0">
                <a:pos x="589849921" y="1350803662"/>
              </a:cxn>
              <a:cxn ang="0">
                <a:pos x="786468357" y="1330642419"/>
              </a:cxn>
              <a:cxn ang="0">
                <a:pos x="646027420" y="1350803662"/>
              </a:cxn>
              <a:cxn ang="0">
                <a:pos x="617939608" y="1451609876"/>
              </a:cxn>
              <a:cxn ang="0">
                <a:pos x="365145429" y="1411287390"/>
              </a:cxn>
              <a:cxn ang="0">
                <a:pos x="224704433" y="1491932361"/>
              </a:cxn>
              <a:cxn ang="0">
                <a:pos x="168528808" y="1552416090"/>
              </a:cxn>
              <a:cxn ang="0">
                <a:pos x="0" y="1592738575"/>
              </a:cxn>
              <a:cxn ang="0">
                <a:pos x="56175640" y="1653222303"/>
              </a:cxn>
              <a:cxn ang="0">
                <a:pos x="224704433" y="1572577332"/>
              </a:cxn>
              <a:cxn ang="0">
                <a:pos x="449410741" y="1673383943"/>
              </a:cxn>
              <a:cxn ang="0">
                <a:pos x="674115233" y="1633061061"/>
              </a:cxn>
              <a:cxn ang="0">
                <a:pos x="870731795" y="1673383943"/>
              </a:cxn>
              <a:cxn ang="0">
                <a:pos x="898819608" y="1612899818"/>
              </a:cxn>
              <a:cxn ang="0">
                <a:pos x="1067348592" y="1653222303"/>
              </a:cxn>
              <a:cxn ang="0">
                <a:pos x="1376318278" y="1713706428"/>
              </a:cxn>
              <a:cxn ang="0">
                <a:pos x="1348230466" y="1532254847"/>
              </a:cxn>
              <a:cxn ang="0">
                <a:pos x="1516759215" y="1451609876"/>
              </a:cxn>
              <a:cxn ang="0">
                <a:pos x="1572934841" y="1391126147"/>
              </a:cxn>
              <a:cxn ang="0">
                <a:pos x="1657200152" y="1350803662"/>
              </a:cxn>
              <a:cxn ang="0">
                <a:pos x="1488671403" y="1028223778"/>
              </a:cxn>
              <a:cxn ang="0">
                <a:pos x="1432493904" y="927417564"/>
              </a:cxn>
              <a:cxn ang="0">
                <a:pos x="1376318278" y="806449909"/>
              </a:cxn>
              <a:cxn ang="0">
                <a:pos x="1432493904" y="564514996"/>
              </a:cxn>
              <a:cxn ang="0">
                <a:pos x="1320142653" y="383063712"/>
              </a:cxn>
              <a:cxn ang="0">
                <a:pos x="1207789529" y="201612477"/>
              </a:cxn>
              <a:cxn ang="0">
                <a:pos x="1067348592" y="0"/>
              </a:cxn>
            </a:cxnLst>
            <a:rect l="txL" t="txT" r="txR" b="txB"/>
            <a:pathLst>
              <a:path w="488" h="680">
                <a:moveTo>
                  <a:pt x="216" y="0"/>
                </a:moveTo>
                <a:cubicBezTo>
                  <a:pt x="209" y="41"/>
                  <a:pt x="216" y="67"/>
                  <a:pt x="176" y="80"/>
                </a:cubicBezTo>
                <a:cubicBezTo>
                  <a:pt x="187" y="114"/>
                  <a:pt x="199" y="115"/>
                  <a:pt x="232" y="104"/>
                </a:cubicBezTo>
                <a:cubicBezTo>
                  <a:pt x="273" y="118"/>
                  <a:pt x="250" y="129"/>
                  <a:pt x="240" y="168"/>
                </a:cubicBezTo>
                <a:cubicBezTo>
                  <a:pt x="248" y="198"/>
                  <a:pt x="262" y="219"/>
                  <a:pt x="272" y="248"/>
                </a:cubicBezTo>
                <a:cubicBezTo>
                  <a:pt x="259" y="286"/>
                  <a:pt x="267" y="297"/>
                  <a:pt x="232" y="320"/>
                </a:cubicBezTo>
                <a:cubicBezTo>
                  <a:pt x="206" y="311"/>
                  <a:pt x="152" y="304"/>
                  <a:pt x="152" y="304"/>
                </a:cubicBezTo>
                <a:cubicBezTo>
                  <a:pt x="204" y="258"/>
                  <a:pt x="162" y="299"/>
                  <a:pt x="152" y="328"/>
                </a:cubicBezTo>
                <a:cubicBezTo>
                  <a:pt x="149" y="352"/>
                  <a:pt x="148" y="376"/>
                  <a:pt x="144" y="400"/>
                </a:cubicBezTo>
                <a:cubicBezTo>
                  <a:pt x="143" y="408"/>
                  <a:pt x="143" y="419"/>
                  <a:pt x="136" y="424"/>
                </a:cubicBezTo>
                <a:cubicBezTo>
                  <a:pt x="122" y="434"/>
                  <a:pt x="104" y="435"/>
                  <a:pt x="88" y="440"/>
                </a:cubicBezTo>
                <a:cubicBezTo>
                  <a:pt x="80" y="443"/>
                  <a:pt x="64" y="448"/>
                  <a:pt x="64" y="448"/>
                </a:cubicBezTo>
                <a:cubicBezTo>
                  <a:pt x="76" y="485"/>
                  <a:pt x="89" y="485"/>
                  <a:pt x="120" y="464"/>
                </a:cubicBezTo>
                <a:cubicBezTo>
                  <a:pt x="128" y="504"/>
                  <a:pt x="128" y="523"/>
                  <a:pt x="168" y="536"/>
                </a:cubicBezTo>
                <a:cubicBezTo>
                  <a:pt x="187" y="533"/>
                  <a:pt x="205" y="528"/>
                  <a:pt x="224" y="528"/>
                </a:cubicBezTo>
                <a:cubicBezTo>
                  <a:pt x="238" y="528"/>
                  <a:pt x="194" y="526"/>
                  <a:pt x="184" y="536"/>
                </a:cubicBezTo>
                <a:cubicBezTo>
                  <a:pt x="174" y="546"/>
                  <a:pt x="179" y="563"/>
                  <a:pt x="176" y="576"/>
                </a:cubicBezTo>
                <a:cubicBezTo>
                  <a:pt x="147" y="557"/>
                  <a:pt x="137" y="549"/>
                  <a:pt x="104" y="560"/>
                </a:cubicBezTo>
                <a:cubicBezTo>
                  <a:pt x="58" y="629"/>
                  <a:pt x="119" y="548"/>
                  <a:pt x="64" y="592"/>
                </a:cubicBezTo>
                <a:cubicBezTo>
                  <a:pt x="56" y="598"/>
                  <a:pt x="56" y="611"/>
                  <a:pt x="48" y="616"/>
                </a:cubicBezTo>
                <a:cubicBezTo>
                  <a:pt x="34" y="625"/>
                  <a:pt x="0" y="632"/>
                  <a:pt x="0" y="632"/>
                </a:cubicBezTo>
                <a:cubicBezTo>
                  <a:pt x="5" y="640"/>
                  <a:pt x="6" y="657"/>
                  <a:pt x="16" y="656"/>
                </a:cubicBezTo>
                <a:cubicBezTo>
                  <a:pt x="35" y="654"/>
                  <a:pt x="64" y="624"/>
                  <a:pt x="64" y="624"/>
                </a:cubicBezTo>
                <a:cubicBezTo>
                  <a:pt x="95" y="634"/>
                  <a:pt x="97" y="654"/>
                  <a:pt x="128" y="664"/>
                </a:cubicBezTo>
                <a:cubicBezTo>
                  <a:pt x="156" y="622"/>
                  <a:pt x="153" y="628"/>
                  <a:pt x="192" y="648"/>
                </a:cubicBezTo>
                <a:cubicBezTo>
                  <a:pt x="203" y="654"/>
                  <a:pt x="238" y="661"/>
                  <a:pt x="248" y="664"/>
                </a:cubicBezTo>
                <a:cubicBezTo>
                  <a:pt x="251" y="656"/>
                  <a:pt x="248" y="641"/>
                  <a:pt x="256" y="640"/>
                </a:cubicBezTo>
                <a:cubicBezTo>
                  <a:pt x="273" y="638"/>
                  <a:pt x="288" y="651"/>
                  <a:pt x="304" y="656"/>
                </a:cubicBezTo>
                <a:cubicBezTo>
                  <a:pt x="333" y="666"/>
                  <a:pt x="363" y="670"/>
                  <a:pt x="392" y="680"/>
                </a:cubicBezTo>
                <a:cubicBezTo>
                  <a:pt x="447" y="662"/>
                  <a:pt x="417" y="630"/>
                  <a:pt x="384" y="608"/>
                </a:cubicBezTo>
                <a:cubicBezTo>
                  <a:pt x="401" y="557"/>
                  <a:pt x="376" y="608"/>
                  <a:pt x="432" y="576"/>
                </a:cubicBezTo>
                <a:cubicBezTo>
                  <a:pt x="440" y="571"/>
                  <a:pt x="441" y="559"/>
                  <a:pt x="448" y="552"/>
                </a:cubicBezTo>
                <a:cubicBezTo>
                  <a:pt x="455" y="545"/>
                  <a:pt x="464" y="541"/>
                  <a:pt x="472" y="536"/>
                </a:cubicBezTo>
                <a:cubicBezTo>
                  <a:pt x="488" y="489"/>
                  <a:pt x="474" y="425"/>
                  <a:pt x="424" y="408"/>
                </a:cubicBezTo>
                <a:cubicBezTo>
                  <a:pt x="441" y="358"/>
                  <a:pt x="433" y="408"/>
                  <a:pt x="408" y="368"/>
                </a:cubicBezTo>
                <a:cubicBezTo>
                  <a:pt x="399" y="354"/>
                  <a:pt x="392" y="320"/>
                  <a:pt x="392" y="320"/>
                </a:cubicBezTo>
                <a:cubicBezTo>
                  <a:pt x="442" y="303"/>
                  <a:pt x="425" y="318"/>
                  <a:pt x="408" y="224"/>
                </a:cubicBezTo>
                <a:cubicBezTo>
                  <a:pt x="394" y="145"/>
                  <a:pt x="398" y="203"/>
                  <a:pt x="376" y="152"/>
                </a:cubicBezTo>
                <a:cubicBezTo>
                  <a:pt x="338" y="66"/>
                  <a:pt x="380" y="134"/>
                  <a:pt x="344" y="80"/>
                </a:cubicBezTo>
                <a:cubicBezTo>
                  <a:pt x="340" y="50"/>
                  <a:pt x="345" y="0"/>
                  <a:pt x="304" y="0"/>
                </a:cubicBezTo>
              </a:path>
            </a:pathLst>
          </a:custGeom>
          <a:noFill/>
          <a:ln w="38100" cap="flat" cmpd="sng">
            <a:solidFill>
              <a:srgbClr val="FFFF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200" name="AutoShape 8"/>
          <p:cNvSpPr/>
          <p:nvPr/>
        </p:nvSpPr>
        <p:spPr>
          <a:xfrm>
            <a:off x="2895600" y="3048000"/>
            <a:ext cx="990600" cy="8382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1041734762" y="0"/>
              </a:cxn>
              <a:cxn ang="0">
                <a:pos x="305093958" y="184833511"/>
              </a:cxn>
              <a:cxn ang="0">
                <a:pos x="0" y="631110199"/>
              </a:cxn>
              <a:cxn ang="0">
                <a:pos x="305093958" y="1077387431"/>
              </a:cxn>
              <a:cxn ang="0">
                <a:pos x="1041734762" y="1262220398"/>
              </a:cxn>
              <a:cxn ang="0">
                <a:pos x="1778376575" y="1077387431"/>
              </a:cxn>
              <a:cxn ang="0">
                <a:pos x="2083469524" y="631110199"/>
              </a:cxn>
              <a:cxn ang="0">
                <a:pos x="1778376575" y="184833511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63" y="10800"/>
                </a:moveTo>
                <a:cubicBezTo>
                  <a:pt x="1463" y="15957"/>
                  <a:pt x="5643" y="20137"/>
                  <a:pt x="10800" y="20137"/>
                </a:cubicBezTo>
                <a:cubicBezTo>
                  <a:pt x="15957" y="20137"/>
                  <a:pt x="20137" y="15957"/>
                  <a:pt x="20137" y="10800"/>
                </a:cubicBezTo>
                <a:cubicBezTo>
                  <a:pt x="20137" y="5643"/>
                  <a:pt x="15957" y="1463"/>
                  <a:pt x="10800" y="1463"/>
                </a:cubicBezTo>
                <a:cubicBezTo>
                  <a:pt x="5643" y="1463"/>
                  <a:pt x="1463" y="5643"/>
                  <a:pt x="1463" y="10800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201" name="Text Box 9"/>
          <p:cNvSpPr txBox="1"/>
          <p:nvPr/>
        </p:nvSpPr>
        <p:spPr>
          <a:xfrm>
            <a:off x="2895600" y="3214688"/>
            <a:ext cx="990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罗马</a:t>
            </a:r>
            <a:endParaRPr lang="zh-CN" altLang="en-US" dirty="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8202" name="Rectangle 10"/>
          <p:cNvSpPr/>
          <p:nvPr/>
        </p:nvSpPr>
        <p:spPr>
          <a:xfrm>
            <a:off x="4572000" y="152400"/>
            <a:ext cx="4419600" cy="13731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ctr">
            <a:spAutoFit/>
          </a:bodyPr>
          <a:p>
            <a:pPr lvl="0" eaLnBrk="1" hangingPunct="1">
              <a:spcBef>
                <a:spcPct val="0"/>
              </a:spcBef>
              <a:buNone/>
            </a:pP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人口：</a:t>
            </a: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5500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万－</a:t>
            </a: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1.2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亿</a:t>
            </a:r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国土：</a:t>
            </a: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590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多万平方公里，横跨欧、亚、非三大洲</a:t>
            </a:r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 Box 4"/>
          <p:cNvSpPr txBox="1"/>
          <p:nvPr/>
        </p:nvSpPr>
        <p:spPr>
          <a:xfrm>
            <a:off x="635" y="911225"/>
            <a:ext cx="9143365" cy="4358640"/>
          </a:xfrm>
          <a:prstGeom prst="rect">
            <a:avLst/>
          </a:prstGeom>
          <a:solidFill>
            <a:srgbClr val="FFFF99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eaLnBrk="1" hangingPunct="1">
              <a:spcBef>
                <a:spcPct val="0"/>
              </a:spcBef>
              <a:buNone/>
            </a:pPr>
            <a:r>
              <a:rPr lang="en-US" altLang="zh-CN" dirty="0">
                <a:latin typeface="华文新魏" panose="02010600030101010101" pitchFamily="2" charset="-122"/>
                <a:ea typeface="华文新魏" panose="02010600030101010101" pitchFamily="2" charset="-122"/>
              </a:rPr>
              <a:t>    </a:t>
            </a:r>
            <a:endParaRPr lang="zh-CN" altLang="en-US" dirty="0">
              <a:latin typeface="Arial" panose="020B0604020202020204" pitchFamily="34" charset="0"/>
              <a:ea typeface="华文新魏" panose="02010600030101010101" pitchFamily="2" charset="-12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zh-CN" dirty="0">
                <a:latin typeface="华文新魏" panose="02010600030101010101" pitchFamily="2" charset="-122"/>
                <a:ea typeface="华文新魏" panose="02010600030101010101" pitchFamily="2" charset="-122"/>
              </a:rPr>
              <a:t>  1</a:t>
            </a:r>
            <a:r>
              <a:rPr lang="zh-CN" altLang="en-US" dirty="0">
                <a:latin typeface="华文新魏" panose="02010600030101010101" pitchFamily="2" charset="-122"/>
                <a:ea typeface="华文新魏" panose="02010600030101010101" pitchFamily="2" charset="-122"/>
              </a:rPr>
              <a:t>、奴隶必须无条件地服从主人，服从命运的安排，对逃亡的奴隶必须严加惩治。</a:t>
            </a:r>
            <a:endParaRPr lang="zh-CN" altLang="en-US" dirty="0"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zh-CN" altLang="en-US" dirty="0"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zh-CN" altLang="en-US" dirty="0"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CN" altLang="en-US" dirty="0">
                <a:latin typeface="华文新魏" panose="02010600030101010101" pitchFamily="2" charset="-122"/>
                <a:ea typeface="华文新魏" panose="02010600030101010101" pitchFamily="2" charset="-122"/>
              </a:rPr>
              <a:t>  </a:t>
            </a:r>
            <a:r>
              <a:rPr lang="en-US" altLang="zh-CN" dirty="0">
                <a:latin typeface="华文新魏" panose="02010600030101010101" pitchFamily="2" charset="-122"/>
                <a:ea typeface="华文新魏" panose="02010600030101010101" pitchFamily="2" charset="-122"/>
              </a:rPr>
              <a:t>2</a:t>
            </a:r>
            <a:r>
              <a:rPr lang="zh-CN" altLang="en-US" dirty="0">
                <a:latin typeface="华文新魏" panose="02010600030101010101" pitchFamily="2" charset="-122"/>
                <a:ea typeface="华文新魏" panose="02010600030101010101" pitchFamily="2" charset="-122"/>
              </a:rPr>
              <a:t>、妇女不得参与任何公务，因而她们不能担任法官，或行使地方官吏的职责，或提出诉讼，或为他人担保，或担任律师。</a:t>
            </a:r>
            <a:endParaRPr lang="zh-CN" altLang="en-US" dirty="0"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zh-CN" altLang="en-US" dirty="0">
              <a:latin typeface="华文新魏" panose="02010600030101010101" pitchFamily="2" charset="-122"/>
              <a:ea typeface="华文新魏" panose="02010600030101010101" pitchFamily="2" charset="-12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CN" altLang="en-US" dirty="0">
                <a:latin typeface="华文新魏" panose="02010600030101010101" pitchFamily="2" charset="-122"/>
                <a:ea typeface="华文新魏" panose="02010600030101010101" pitchFamily="2" charset="-122"/>
              </a:rPr>
              <a:t>                              </a:t>
            </a:r>
            <a:r>
              <a:rPr lang="en-US" altLang="zh-CN" dirty="0">
                <a:latin typeface="Arial" panose="020B0604020202020204" pitchFamily="34" charset="0"/>
                <a:ea typeface="华文新魏" panose="02010600030101010101" pitchFamily="2" charset="-122"/>
              </a:rPr>
              <a:t>——</a:t>
            </a:r>
            <a:r>
              <a:rPr lang="en-US" altLang="zh-CN" dirty="0">
                <a:latin typeface="华文新魏" panose="02010600030101010101" pitchFamily="2" charset="-122"/>
                <a:ea typeface="华文新魏" panose="02010600030101010101" pitchFamily="2" charset="-122"/>
              </a:rPr>
              <a:t>《</a:t>
            </a:r>
            <a:r>
              <a:rPr lang="zh-CN" altLang="en-US" dirty="0">
                <a:latin typeface="华文新魏" panose="02010600030101010101" pitchFamily="2" charset="-122"/>
                <a:ea typeface="华文新魏" panose="02010600030101010101" pitchFamily="2" charset="-122"/>
              </a:rPr>
              <a:t>民法大全</a:t>
            </a:r>
            <a:r>
              <a:rPr lang="en-US" altLang="zh-CN" dirty="0">
                <a:latin typeface="华文新魏" panose="02010600030101010101" pitchFamily="2" charset="-122"/>
                <a:ea typeface="华文新魏" panose="02010600030101010101" pitchFamily="2" charset="-122"/>
              </a:rPr>
              <a:t>》</a:t>
            </a:r>
            <a:endParaRPr lang="en-US" altLang="zh-CN" dirty="0">
              <a:latin typeface="华文新魏" panose="02010600030101010101" pitchFamily="2" charset="-122"/>
              <a:ea typeface="华文新魏" panose="02010600030101010101" pitchFamily="2" charset="-122"/>
            </a:endParaRPr>
          </a:p>
        </p:txBody>
      </p:sp>
      <p:sp>
        <p:nvSpPr>
          <p:cNvPr id="28675" name="Rectangle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/>
          <a:p>
            <a:pPr lvl="0" algn="l"/>
            <a:r>
              <a:rPr lang="zh-CN" altLang="en-US" sz="3600" b="1" dirty="0">
                <a:ea typeface="华文行楷" pitchFamily="2" charset="-122"/>
              </a:rPr>
              <a:t>罗马法的局限性是什么？</a:t>
            </a:r>
            <a:endParaRPr lang="zh-CN" altLang="en-US" sz="3600" b="1" dirty="0">
              <a:ea typeface="华文行楷" pitchFamily="2" charset="-122"/>
            </a:endParaRPr>
          </a:p>
        </p:txBody>
      </p:sp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178753" y="2350770"/>
            <a:ext cx="8964613" cy="5873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B6DCDF"/>
            </a:solidFill>
            <a:miter lim="800000"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、罗马法维护的是奴隶主利益，压迫广大奴隶。</a:t>
            </a: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614363" y="4342130"/>
            <a:ext cx="4465638" cy="5873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B6DCDF"/>
            </a:solidFill>
            <a:miter lim="800000"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、妇女社会地位低下。</a:t>
            </a: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ldLvl="0" animBg="1"/>
      <p:bldP spid="29701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99085" y="459105"/>
            <a:ext cx="683704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zh-CN" altLang="en-US">
                <a:solidFill>
                  <a:schemeClr val="tx1"/>
                </a:solidFill>
              </a:rPr>
              <a:t>课堂练习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7960" y="974725"/>
            <a:ext cx="8622030" cy="2748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/>
              <a:t>1</a:t>
            </a:r>
            <a:r>
              <a:rPr lang="zh-CN" altLang="en-US"/>
              <a:t>、德国文学家歌德说，罗马法</a:t>
            </a:r>
            <a:r>
              <a:rPr lang="en-US" altLang="zh-CN"/>
              <a:t>“</a:t>
            </a:r>
            <a:r>
              <a:rPr lang="zh-CN" altLang="en-US"/>
              <a:t>如同一只潜入水下的鸭子，虽然一次次将自己隐藏于波光水影之下，但却从来没有消失，而且总是一次次抖擞精神地重新出现</a:t>
            </a:r>
            <a:r>
              <a:rPr lang="en-US" altLang="zh-CN"/>
              <a:t>”</a:t>
            </a:r>
            <a:r>
              <a:rPr lang="zh-CN" altLang="en-US"/>
              <a:t>。对此理解正确的应是，罗马法（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zh-CN" altLang="en-US"/>
              <a:t>  ）</a:t>
            </a:r>
            <a:endParaRPr lang="zh-CN" altLang="en-US"/>
          </a:p>
          <a:p>
            <a:pPr>
              <a:buNone/>
            </a:pPr>
            <a:endParaRPr lang="zh-CN" altLang="en-US"/>
          </a:p>
          <a:p>
            <a:pPr>
              <a:buNone/>
            </a:pP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-52070" y="3316605"/>
            <a:ext cx="9276080" cy="256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>
                <a:sym typeface="+mn-ea"/>
              </a:rPr>
              <a:t>    A.</a:t>
            </a:r>
            <a:r>
              <a:rPr lang="zh-CN" altLang="en-US">
                <a:sym typeface="+mn-ea"/>
              </a:rPr>
              <a:t>是近代欧洲大陆国家法律的基础</a:t>
            </a:r>
            <a:endParaRPr lang="zh-CN" altLang="en-US"/>
          </a:p>
          <a:p>
            <a:pPr>
              <a:buNone/>
            </a:pPr>
            <a:r>
              <a:rPr lang="en-US" altLang="zh-CN">
                <a:sym typeface="+mn-ea"/>
              </a:rPr>
              <a:t>    B.</a:t>
            </a:r>
            <a:r>
              <a:rPr lang="zh-CN" altLang="en-US">
                <a:sym typeface="+mn-ea"/>
              </a:rPr>
              <a:t>为欧洲近代社会确立了行为规范</a:t>
            </a:r>
            <a:endParaRPr lang="zh-CN" altLang="en-US"/>
          </a:p>
          <a:p>
            <a:pPr>
              <a:buNone/>
            </a:pPr>
            <a:r>
              <a:rPr lang="en-US" altLang="zh-CN">
                <a:sym typeface="+mn-ea"/>
              </a:rPr>
              <a:t>    C.</a:t>
            </a:r>
            <a:r>
              <a:rPr lang="zh-CN" altLang="en-US">
                <a:sym typeface="+mn-ea"/>
              </a:rPr>
              <a:t>所维护的民主制度历史影响深远</a:t>
            </a:r>
            <a:endParaRPr lang="zh-CN" altLang="en-US"/>
          </a:p>
          <a:p>
            <a:pPr>
              <a:buNone/>
            </a:pPr>
            <a:r>
              <a:rPr lang="en-US" altLang="zh-CN">
                <a:sym typeface="+mn-ea"/>
              </a:rPr>
              <a:t>    D.</a:t>
            </a:r>
            <a:r>
              <a:rPr lang="zh-CN" altLang="en-US">
                <a:sym typeface="+mn-ea"/>
              </a:rPr>
              <a:t>不断地改变了欧洲历史发展方向</a:t>
            </a:r>
            <a:endParaRPr lang="zh-CN" altLang="en-US"/>
          </a:p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234305" y="2271395"/>
            <a:ext cx="850265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3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bldLvl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187960" y="974725"/>
            <a:ext cx="8622030" cy="2310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/>
              <a:t>2</a:t>
            </a:r>
            <a:r>
              <a:rPr lang="zh-CN" altLang="en-US"/>
              <a:t>、</a:t>
            </a:r>
            <a:r>
              <a:t>随着罗马帝国的不断扩张，不同民族之间出现了新的矛盾：经济活动中的利益冲突、民族习俗的差异、文化传统的不同等等。为解决这些问题，罗马统治者</a:t>
            </a:r>
            <a:r>
              <a:rPr lang="zh-CN"/>
              <a:t>（     ）</a:t>
            </a:r>
            <a:endParaRPr lang="zh-CN"/>
          </a:p>
          <a:p>
            <a:pPr>
              <a:buNone/>
            </a:pPr>
            <a:r>
              <a:t> 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-52070" y="3316605"/>
            <a:ext cx="9276080" cy="10299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>
                <a:sym typeface="+mn-ea"/>
              </a:rPr>
              <a:t>    </a:t>
            </a:r>
            <a:r>
              <a:rPr>
                <a:sym typeface="+mn-ea"/>
              </a:rPr>
              <a:t> A．延用习惯法      B．制定成文法</a:t>
            </a:r>
            <a:endParaRPr>
              <a:sym typeface="+mn-ea"/>
            </a:endParaRPr>
          </a:p>
          <a:p>
            <a:pPr>
              <a:buNone/>
            </a:pPr>
            <a:r>
              <a:rPr>
                <a:sym typeface="+mn-ea"/>
              </a:rPr>
              <a:t> C．颁布《十二铜表法》     D．制定万民法</a:t>
            </a:r>
            <a:endParaRPr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8015" y="2201545"/>
            <a:ext cx="57912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 sz="3200">
                <a:solidFill>
                  <a:srgbClr val="C00000"/>
                </a:solidFill>
              </a:rPr>
              <a:t>D</a:t>
            </a:r>
            <a:endParaRPr lang="en-US" altLang="zh-CN" sz="32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ldLvl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187960" y="974725"/>
            <a:ext cx="8622030" cy="18834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/>
              <a:t>3</a:t>
            </a:r>
            <a:r>
              <a:rPr lang="zh-CN" altLang="en-US"/>
              <a:t>、</a:t>
            </a:r>
            <a:r>
              <a:t>古罗马曾三次征服世界，第一次是用武力，第二次是用宗教，第三次是用法律。之所以说罗马法在世界法律史上具有重要的地位，是因为它</a:t>
            </a:r>
            <a:r>
              <a:rPr lang="zh-CN"/>
              <a:t>（     ）</a:t>
            </a:r>
            <a:endParaRPr lang="zh-CN"/>
          </a:p>
          <a:p>
            <a:pPr>
              <a:buNone/>
            </a:pPr>
            <a:r>
              <a:t> 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18415" y="2858135"/>
            <a:ext cx="9093835" cy="205359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pPr>
              <a:buNone/>
            </a:pPr>
            <a:r>
              <a:rPr lang="en-US">
                <a:sym typeface="+mn-ea"/>
              </a:rPr>
              <a:t>    </a:t>
            </a:r>
            <a:r>
              <a:rPr>
                <a:sym typeface="+mn-ea"/>
              </a:rPr>
              <a:t>A．是近现代西方法律的先驱</a:t>
            </a:r>
            <a:endParaRPr>
              <a:sym typeface="+mn-ea"/>
            </a:endParaRPr>
          </a:p>
          <a:p>
            <a:pPr>
              <a:buNone/>
            </a:pPr>
            <a:r>
              <a:rPr>
                <a:sym typeface="+mn-ea"/>
              </a:rPr>
              <a:t>    B．维护巩固了罗马帝国统治</a:t>
            </a:r>
            <a:endParaRPr>
              <a:sym typeface="+mn-ea"/>
            </a:endParaRPr>
          </a:p>
          <a:p>
            <a:pPr>
              <a:buNone/>
            </a:pPr>
            <a:r>
              <a:rPr>
                <a:sym typeface="+mn-ea"/>
              </a:rPr>
              <a:t>    C．揭露和批判了私有制罪恶</a:t>
            </a:r>
            <a:endParaRPr>
              <a:sym typeface="+mn-ea"/>
            </a:endParaRPr>
          </a:p>
          <a:p>
            <a:pPr>
              <a:buNone/>
            </a:pPr>
            <a:r>
              <a:rPr>
                <a:sym typeface="+mn-ea"/>
              </a:rPr>
              <a:t>    D．给予自由民和奴隶公民权</a:t>
            </a:r>
            <a:endParaRPr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43015" y="1824990"/>
            <a:ext cx="57912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 sz="3200">
                <a:solidFill>
                  <a:srgbClr val="C00000"/>
                </a:solidFill>
              </a:rPr>
              <a:t>A</a:t>
            </a:r>
            <a:endParaRPr lang="en-US" altLang="zh-CN" sz="32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ldLvl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13"/>
          <p:cNvSpPr/>
          <p:nvPr/>
        </p:nvSpPr>
        <p:spPr>
          <a:xfrm>
            <a:off x="0" y="404813"/>
            <a:ext cx="9144000" cy="647700"/>
          </a:xfrm>
          <a:prstGeom prst="rect">
            <a:avLst/>
          </a:prstGeom>
          <a:solidFill>
            <a:srgbClr val="808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>
              <a:buNone/>
            </a:pP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                       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我们在追寻中前行.......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0179" name="Text Box 3"/>
          <p:cNvSpPr txBox="1"/>
          <p:nvPr/>
        </p:nvSpPr>
        <p:spPr>
          <a:xfrm>
            <a:off x="180975" y="1196975"/>
            <a:ext cx="8637588" cy="3932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None/>
            </a:pP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     在蒙昧的古代世界里，在地中海沿岸升起了两盏璀璨的航灯，一盏是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希腊的民主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，她指引着我们去追寻自由、权利；另一盏是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罗马法系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，她指引着我们去追寻平等、有序。今天我们在追求政治文明的时候，请记住这样两个词——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民主与法治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。记住这两个国家——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希腊和罗马。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Text Box 3"/>
          <p:cNvSpPr txBox="1"/>
          <p:nvPr/>
        </p:nvSpPr>
        <p:spPr>
          <a:xfrm>
            <a:off x="1089343" y="2219325"/>
            <a:ext cx="5692140" cy="25781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>
              <a:buNone/>
            </a:pPr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</a:rPr>
              <a:t>所向披靡的罗马军团</a:t>
            </a:r>
            <a:endParaRPr lang="zh-CN" altLang="en-US" sz="4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buNone/>
            </a:pPr>
            <a:endParaRPr lang="zh-CN" altLang="en-US" sz="4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buNone/>
            </a:pPr>
            <a:r>
              <a:rPr lang="zh-CN" altLang="en-US" sz="4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博大精深的罗马</a:t>
            </a:r>
            <a:endParaRPr lang="zh-CN" altLang="en-US" sz="4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0" name="WordArt 4"/>
          <p:cNvSpPr/>
          <p:nvPr/>
        </p:nvSpPr>
        <p:spPr>
          <a:xfrm>
            <a:off x="5531168" y="3620770"/>
            <a:ext cx="22320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>
              <a:buNone/>
            </a:pPr>
            <a:r>
              <a:rPr lang="zh-CN" altLang="zh-CN" sz="60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法律</a:t>
            </a:r>
            <a:endParaRPr lang="zh-CN" altLang="zh-CN" sz="60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WordArt 7"/>
          <p:cNvSpPr>
            <a:spLocks noTextEdit="1"/>
          </p:cNvSpPr>
          <p:nvPr/>
        </p:nvSpPr>
        <p:spPr>
          <a:xfrm>
            <a:off x="1692275" y="1341438"/>
            <a:ext cx="6119813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>
              <a:buNone/>
            </a:pPr>
            <a:r>
              <a:rPr lang="zh-CN" altLang="en-US" sz="3600" b="1">
                <a:ln w="12700" cap="flat" cmpd="sng">
                  <a:solidFill>
                    <a:srgbClr val="000066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35921" dir="2699999" sy="50000" kx="2115830" algn="bl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</a:rPr>
              <a:t>第七课   古罗马的政制与法律</a:t>
            </a:r>
            <a:endParaRPr lang="zh-CN" altLang="en-US" sz="3600" b="1">
              <a:ln w="12700" cap="flat" cmpd="sng">
                <a:solidFill>
                  <a:srgbClr val="000066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effectLst>
                <a:outerShdw dist="35921" dir="2699999" sy="50000" kx="2115830" algn="bl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971550" y="2924175"/>
            <a:ext cx="7451725" cy="2087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cs typeface="+mn-cs"/>
              </a:rPr>
              <a:t>课程标准</a:t>
            </a:r>
            <a:r>
              <a:rPr kumimoji="0" lang="zh-CN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：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了解罗马法的主要</a:t>
            </a:r>
            <a:r>
              <a:rPr kumimoji="0" lang="zh-CN" alt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内容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及其在维系罗马帝国统治中的</a:t>
            </a:r>
            <a:r>
              <a:rPr kumimoji="0" lang="zh-CN" alt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作用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，理解法律在人类社会生活中的</a:t>
            </a:r>
            <a:r>
              <a:rPr kumimoji="0" lang="zh-CN" alt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价值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。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cs typeface="+mn-cs"/>
              </a:rPr>
              <a:t> 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/>
          <p:nvPr/>
        </p:nvSpPr>
        <p:spPr>
          <a:xfrm>
            <a:off x="178435" y="557530"/>
            <a:ext cx="8079740" cy="762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eaLnBrk="1" hangingPunct="1">
              <a:buNone/>
            </a:pPr>
            <a:r>
              <a:rPr lang="en-US" altLang="zh-CN" sz="4400" dirty="0">
                <a:latin typeface="Arial" panose="020B0604020202020204" pitchFamily="34" charset="0"/>
                <a:ea typeface="黑体" panose="02010609060101010101" pitchFamily="2" charset="-122"/>
              </a:rPr>
              <a:t>           </a:t>
            </a:r>
            <a:r>
              <a:rPr lang="zh-CN" altLang="en-US" sz="4400" dirty="0">
                <a:latin typeface="Arial" panose="020B0604020202020204" pitchFamily="34" charset="0"/>
                <a:ea typeface="黑体" panose="02010609060101010101" pitchFamily="2" charset="-122"/>
              </a:rPr>
              <a:t>一、古罗马的政制</a:t>
            </a:r>
            <a:endParaRPr lang="zh-CN" altLang="en-US" sz="4400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54685" y="2175510"/>
            <a:ext cx="7589520" cy="1456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 b="0">
                <a:latin typeface="宋体" panose="02010600030101010101" pitchFamily="2" charset="-122"/>
              </a:rPr>
              <a:t>1</a:t>
            </a:r>
            <a:r>
              <a:rPr lang="zh-CN" altLang="en-US" b="0">
                <a:latin typeface="宋体" panose="02010600030101010101" pitchFamily="2" charset="-122"/>
              </a:rPr>
              <a:t>、古罗马的政体是如何演变的？</a:t>
            </a:r>
            <a:endParaRPr lang="zh-CN" altLang="en-US" b="0">
              <a:latin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0">
                <a:latin typeface="宋体" panose="02010600030101010101" pitchFamily="2" charset="-122"/>
              </a:rPr>
              <a:t>2</a:t>
            </a:r>
            <a:r>
              <a:rPr lang="zh-CN" altLang="en-US" b="0">
                <a:latin typeface="宋体" panose="02010600030101010101" pitchFamily="2" charset="-122"/>
              </a:rPr>
              <a:t>、罗马贵族共和制采取哪些措施防止个人专权，协调贵族与平民的利益？</a:t>
            </a:r>
            <a:endParaRPr lang="zh-CN" altLang="en-US" b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218" name="Rectangle 45"/>
          <p:cNvSpPr/>
          <p:nvPr/>
        </p:nvSpPr>
        <p:spPr>
          <a:xfrm>
            <a:off x="1835150" y="5181600"/>
            <a:ext cx="682625" cy="148748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9" name="Rectangle 33"/>
          <p:cNvSpPr/>
          <p:nvPr/>
        </p:nvSpPr>
        <p:spPr>
          <a:xfrm>
            <a:off x="3962400" y="5029200"/>
            <a:ext cx="609600" cy="1676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Oval 2"/>
          <p:cNvSpPr/>
          <p:nvPr/>
        </p:nvSpPr>
        <p:spPr>
          <a:xfrm>
            <a:off x="1042988" y="2492375"/>
            <a:ext cx="1223962" cy="360363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Rectangle 3"/>
          <p:cNvSpPr/>
          <p:nvPr/>
        </p:nvSpPr>
        <p:spPr>
          <a:xfrm>
            <a:off x="755650" y="1916113"/>
            <a:ext cx="936625" cy="360362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2" name="Rectangle 4"/>
          <p:cNvSpPr/>
          <p:nvPr/>
        </p:nvSpPr>
        <p:spPr>
          <a:xfrm>
            <a:off x="900113" y="1989138"/>
            <a:ext cx="1439862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marL="1600200" lvl="0" indent="-228600" algn="ctr" eaLnBrk="1" hangingPunct="1"/>
            <a:endParaRPr lang="zh-CN" altLang="en-US" sz="2000" b="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3" name="Rectangle 5"/>
          <p:cNvSpPr/>
          <p:nvPr/>
        </p:nvSpPr>
        <p:spPr>
          <a:xfrm>
            <a:off x="2916238" y="2060575"/>
            <a:ext cx="1368425" cy="7207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4" name="Rectangle 6"/>
          <p:cNvSpPr/>
          <p:nvPr/>
        </p:nvSpPr>
        <p:spPr>
          <a:xfrm>
            <a:off x="2987675" y="1556385"/>
            <a:ext cx="1440180" cy="108077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marL="1600200" lvl="0" indent="-228600" algn="ctr" eaLnBrk="1" hangingPunct="1">
              <a:buNone/>
            </a:pPr>
            <a:endParaRPr lang="zh-CN" altLang="en-US" sz="20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5" name="Rectangle 7"/>
          <p:cNvSpPr/>
          <p:nvPr/>
        </p:nvSpPr>
        <p:spPr>
          <a:xfrm>
            <a:off x="4932363" y="1989138"/>
            <a:ext cx="1439862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marL="1600200" lvl="0" indent="-228600" algn="ctr" eaLnBrk="1" hangingPunct="1"/>
            <a:endParaRPr lang="zh-CN" altLang="en-US" sz="20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6" name="Rectangle 8"/>
          <p:cNvSpPr/>
          <p:nvPr/>
        </p:nvSpPr>
        <p:spPr>
          <a:xfrm>
            <a:off x="7018338" y="1989138"/>
            <a:ext cx="1439862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marL="1600200" lvl="0" indent="-228600" algn="ctr" eaLnBrk="1" hangingPunct="1"/>
            <a:endParaRPr lang="zh-CN" altLang="en-US" sz="20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7" name="Line 9"/>
          <p:cNvSpPr/>
          <p:nvPr/>
        </p:nvSpPr>
        <p:spPr>
          <a:xfrm>
            <a:off x="3635375" y="2636838"/>
            <a:ext cx="0" cy="7921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28" name="Rectangle 10"/>
          <p:cNvSpPr/>
          <p:nvPr/>
        </p:nvSpPr>
        <p:spPr>
          <a:xfrm>
            <a:off x="2987675" y="3429000"/>
            <a:ext cx="1439863" cy="6477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marL="1600200" lvl="0" indent="-228600" algn="ctr" eaLnBrk="1" hangingPunct="1">
              <a:buNone/>
            </a:pPr>
            <a:endParaRPr lang="zh-CN" altLang="en-US" sz="2000" b="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9" name="Rectangle 11"/>
          <p:cNvSpPr/>
          <p:nvPr/>
        </p:nvSpPr>
        <p:spPr>
          <a:xfrm>
            <a:off x="3048000" y="5029200"/>
            <a:ext cx="609600" cy="1676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30" name="Line 12"/>
          <p:cNvSpPr/>
          <p:nvPr/>
        </p:nvSpPr>
        <p:spPr>
          <a:xfrm flipH="1">
            <a:off x="2286000" y="4114800"/>
            <a:ext cx="1089025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1" name="Line 13"/>
          <p:cNvSpPr/>
          <p:nvPr/>
        </p:nvSpPr>
        <p:spPr>
          <a:xfrm flipH="1">
            <a:off x="3276600" y="4038600"/>
            <a:ext cx="304800" cy="990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2" name="Line 14"/>
          <p:cNvSpPr/>
          <p:nvPr/>
        </p:nvSpPr>
        <p:spPr>
          <a:xfrm>
            <a:off x="3733800" y="4114800"/>
            <a:ext cx="469900" cy="9525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3" name="Line 15"/>
          <p:cNvSpPr/>
          <p:nvPr/>
        </p:nvSpPr>
        <p:spPr>
          <a:xfrm>
            <a:off x="2339975" y="2349500"/>
            <a:ext cx="647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4" name="Line 16"/>
          <p:cNvSpPr/>
          <p:nvPr/>
        </p:nvSpPr>
        <p:spPr>
          <a:xfrm>
            <a:off x="4427538" y="2349500"/>
            <a:ext cx="5048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5" name="Line 17"/>
          <p:cNvSpPr/>
          <p:nvPr/>
        </p:nvSpPr>
        <p:spPr>
          <a:xfrm>
            <a:off x="6372225" y="2349500"/>
            <a:ext cx="5048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6" name="Line 18"/>
          <p:cNvSpPr/>
          <p:nvPr/>
        </p:nvSpPr>
        <p:spPr>
          <a:xfrm>
            <a:off x="4038600" y="4114800"/>
            <a:ext cx="137160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61" name="Text Box 19"/>
          <p:cNvSpPr txBox="1"/>
          <p:nvPr/>
        </p:nvSpPr>
        <p:spPr>
          <a:xfrm>
            <a:off x="-468312" y="1989138"/>
            <a:ext cx="31686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1600200" lvl="0" indent="-228600" eaLnBrk="1" hangingPunct="1">
              <a:spcBef>
                <a:spcPct val="50000"/>
              </a:spcBef>
              <a:buNone/>
            </a:pPr>
            <a:r>
              <a:rPr lang="zh-CN" altLang="en-US" sz="3200" dirty="0">
                <a:solidFill>
                  <a:srgbClr val="000404"/>
                </a:solidFill>
                <a:latin typeface="Arial" panose="020B0604020202020204" pitchFamily="34" charset="0"/>
                <a:ea typeface="楷体_GB2312" pitchFamily="49" charset="-122"/>
              </a:rPr>
              <a:t>君主制</a:t>
            </a:r>
            <a:endParaRPr lang="zh-CN" altLang="en-US" sz="3200" dirty="0">
              <a:solidFill>
                <a:srgbClr val="000404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0264" name="Text Box 22"/>
          <p:cNvSpPr txBox="1"/>
          <p:nvPr/>
        </p:nvSpPr>
        <p:spPr>
          <a:xfrm>
            <a:off x="3563938" y="1989138"/>
            <a:ext cx="28082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1600200" lvl="0" indent="-228600" eaLnBrk="1" hangingPunct="1">
              <a:spcBef>
                <a:spcPct val="50000"/>
              </a:spcBef>
              <a:buNone/>
            </a:pPr>
            <a:r>
              <a:rPr lang="zh-CN" altLang="en-US" sz="3200" dirty="0">
                <a:solidFill>
                  <a:srgbClr val="000404"/>
                </a:solidFill>
                <a:latin typeface="Arial" panose="020B0604020202020204" pitchFamily="34" charset="0"/>
                <a:ea typeface="楷体_GB2312" pitchFamily="49" charset="-122"/>
              </a:rPr>
              <a:t>元首制</a:t>
            </a:r>
            <a:endParaRPr lang="zh-CN" altLang="en-US" sz="3200" dirty="0">
              <a:solidFill>
                <a:srgbClr val="000404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0265" name="Text Box 23"/>
          <p:cNvSpPr txBox="1"/>
          <p:nvPr/>
        </p:nvSpPr>
        <p:spPr>
          <a:xfrm>
            <a:off x="5672455" y="1989455"/>
            <a:ext cx="3130550" cy="5791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600200" lvl="0" indent="-228600" eaLnBrk="1" hangingPunct="1">
              <a:spcBef>
                <a:spcPct val="50000"/>
              </a:spcBef>
              <a:buNone/>
            </a:pPr>
            <a:r>
              <a:rPr lang="zh-CN" altLang="en-US" sz="3200" dirty="0">
                <a:solidFill>
                  <a:srgbClr val="000404"/>
                </a:solidFill>
                <a:latin typeface="Arial" panose="020B0604020202020204" pitchFamily="34" charset="0"/>
                <a:ea typeface="楷体_GB2312" pitchFamily="49" charset="-122"/>
              </a:rPr>
              <a:t>君主制</a:t>
            </a:r>
            <a:endParaRPr lang="zh-CN" altLang="en-US" sz="3200" dirty="0">
              <a:solidFill>
                <a:srgbClr val="000404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9242" name="Text Box 24"/>
          <p:cNvSpPr txBox="1"/>
          <p:nvPr/>
        </p:nvSpPr>
        <p:spPr>
          <a:xfrm>
            <a:off x="1524000" y="3429000"/>
            <a:ext cx="32718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1600200" lvl="0" indent="-228600" eaLnBrk="1" hangingPunct="1">
              <a:buNone/>
            </a:pP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主要机构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9247" name="Text Box 29"/>
          <p:cNvSpPr txBox="1"/>
          <p:nvPr/>
        </p:nvSpPr>
        <p:spPr>
          <a:xfrm>
            <a:off x="0" y="0"/>
            <a:ext cx="2362200" cy="640080"/>
          </a:xfrm>
          <a:prstGeom prst="rect">
            <a:avLst/>
          </a:prstGeom>
          <a:solidFill>
            <a:srgbClr val="45F5E4"/>
          </a:solidFill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自学展示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48" name="Text Box 30"/>
          <p:cNvSpPr txBox="1"/>
          <p:nvPr/>
        </p:nvSpPr>
        <p:spPr>
          <a:xfrm>
            <a:off x="1981200" y="914400"/>
            <a:ext cx="5486400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古代罗马政体的演变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73" name="Text Box 31"/>
          <p:cNvSpPr txBox="1"/>
          <p:nvPr/>
        </p:nvSpPr>
        <p:spPr>
          <a:xfrm>
            <a:off x="2987675" y="5229225"/>
            <a:ext cx="671513" cy="2133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eaLnBrk="1" hangingPunct="1">
              <a:spcBef>
                <a:spcPct val="0"/>
              </a:spcBef>
              <a:buNone/>
            </a:pPr>
            <a:r>
              <a:rPr lang="zh-CN" altLang="en-US" sz="3200" dirty="0">
                <a:solidFill>
                  <a:srgbClr val="000404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元老院             </a:t>
            </a:r>
            <a:endParaRPr lang="zh-CN" altLang="en-US" sz="3200" dirty="0">
              <a:solidFill>
                <a:srgbClr val="000404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0274" name="Text Box 32"/>
          <p:cNvSpPr txBox="1"/>
          <p:nvPr/>
        </p:nvSpPr>
        <p:spPr>
          <a:xfrm flipH="1">
            <a:off x="3971925" y="5013325"/>
            <a:ext cx="671513" cy="2133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3200" dirty="0">
                <a:solidFill>
                  <a:srgbClr val="000404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公民大会</a:t>
            </a:r>
            <a:endParaRPr lang="zh-CN" altLang="en-US" sz="3200" dirty="0">
              <a:solidFill>
                <a:srgbClr val="000404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0281" name="Text Box 44"/>
          <p:cNvSpPr txBox="1"/>
          <p:nvPr/>
        </p:nvSpPr>
        <p:spPr>
          <a:xfrm>
            <a:off x="1847215" y="5067300"/>
            <a:ext cx="670560" cy="163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eaVert" wrap="square">
            <a:spAutoFit/>
          </a:bodyPr>
          <a:p>
            <a:pPr lvl="0" eaLnBrk="1" hangingPunct="1">
              <a:spcBef>
                <a:spcPct val="0"/>
              </a:spcBef>
              <a:buNone/>
            </a:pPr>
            <a:r>
              <a:rPr lang="en-US" altLang="zh-CN" sz="3200" dirty="0">
                <a:solidFill>
                  <a:srgbClr val="000404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</a:t>
            </a:r>
            <a:r>
              <a:rPr lang="zh-CN" altLang="en-US" sz="3200" dirty="0">
                <a:solidFill>
                  <a:srgbClr val="000404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执政官</a:t>
            </a:r>
            <a:endParaRPr lang="zh-CN" altLang="en-US" sz="3200" dirty="0">
              <a:solidFill>
                <a:srgbClr val="000404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9258" name="Rectangle 33"/>
          <p:cNvSpPr/>
          <p:nvPr/>
        </p:nvSpPr>
        <p:spPr>
          <a:xfrm>
            <a:off x="5364163" y="4797425"/>
            <a:ext cx="792162" cy="20605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3" name="Text Box 36"/>
          <p:cNvSpPr txBox="1"/>
          <p:nvPr/>
        </p:nvSpPr>
        <p:spPr>
          <a:xfrm>
            <a:off x="5410200" y="4837430"/>
            <a:ext cx="687388" cy="1981200"/>
          </a:xfrm>
          <a:prstGeom prst="rect">
            <a:avLst/>
          </a:prstGeom>
          <a:solidFill>
            <a:schemeClr val="bg1"/>
          </a:solidFill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rgbClr val="000404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平民保民官</a:t>
            </a:r>
            <a:endParaRPr lang="zh-CN" altLang="en-US" dirty="0">
              <a:solidFill>
                <a:srgbClr val="000404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85440" y="1556385"/>
            <a:ext cx="1644650" cy="1163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 sz="2400"/>
              <a:t>    </a:t>
            </a:r>
            <a:r>
              <a:rPr lang="zh-CN" altLang="en-US" sz="3200"/>
              <a:t>贵族</a:t>
            </a:r>
            <a:endParaRPr lang="zh-CN" altLang="en-US" sz="3200"/>
          </a:p>
          <a:p>
            <a:pPr>
              <a:buNone/>
            </a:pPr>
            <a:r>
              <a:rPr lang="zh-CN" altLang="en-US" sz="3200"/>
              <a:t> 共和制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/>
      <p:bldP spid="2" grpId="0"/>
      <p:bldP spid="9242" grpId="0"/>
      <p:bldP spid="10281" grpId="0" animBg="1"/>
      <p:bldP spid="10273" grpId="0"/>
      <p:bldP spid="10274" grpId="0"/>
      <p:bldP spid="10283" grpId="0" animBg="1"/>
      <p:bldP spid="10264" grpId="0"/>
      <p:bldP spid="102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2700" y="584835"/>
            <a:ext cx="8901430" cy="85153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二、罗马法的起源与发展</a:t>
            </a:r>
            <a:br>
              <a:rPr lang="zh-CN" altLang="en-US" sz="3200" b="1" dirty="0">
                <a:solidFill>
                  <a:srgbClr val="FF3300"/>
                </a:solidFill>
              </a:rPr>
            </a:br>
            <a:br>
              <a:rPr lang="zh-CN" altLang="en-US" sz="3200" b="1" dirty="0">
                <a:solidFill>
                  <a:srgbClr val="FF3300"/>
                </a:solidFill>
              </a:rPr>
            </a:br>
            <a:endParaRPr lang="zh-CN" altLang="en-US" sz="6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2610" y="1938020"/>
            <a:ext cx="7538085" cy="2042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eaLnBrk="1" hangingPunct="1">
              <a:buNone/>
            </a:pPr>
            <a:r>
              <a:rPr lang="zh-CN" altLang="en-US" sz="3200" b="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1、概念：罗马法是指</a:t>
            </a:r>
            <a:r>
              <a:rPr lang="zh-CN" altLang="en-US" sz="3200" b="0" u="sng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公元前</a:t>
            </a:r>
            <a:r>
              <a:rPr lang="en-US" altLang="zh-CN" sz="3200" b="0" u="sng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6</a:t>
            </a:r>
            <a:r>
              <a:rPr lang="zh-CN" altLang="en-US" sz="3200" b="0" u="sng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世纪末至公元</a:t>
            </a:r>
            <a:r>
              <a:rPr lang="en-US" altLang="zh-CN" sz="3200" b="0" u="sng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7</a:t>
            </a:r>
            <a:r>
              <a:rPr lang="zh-CN" altLang="en-US" sz="3200" b="0" u="sng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世纪</a:t>
            </a:r>
            <a:r>
              <a:rPr lang="zh-CN" altLang="en-US" sz="3200" b="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古代罗马制定和实施的全部法律制度。</a:t>
            </a:r>
            <a:r>
              <a:rPr lang="zh-CN" altLang="en-US" sz="3200" b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它并非一部法律，而是一套法律体系。</a:t>
            </a:r>
            <a:endParaRPr lang="zh-CN" altLang="en-US" sz="3200" b="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17195" y="249555"/>
            <a:ext cx="7899400" cy="3931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请你做法官：</a:t>
            </a:r>
            <a:endParaRPr lang="zh-CN" altLang="en-US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案例：此事发生在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罗马共和国早期，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查尔斯是古罗马的一位贵族，也是罗马一支军队的首领。他生前立下遗嘱：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“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我决定将我的一半财产捐给为国牺牲士兵的家人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”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。但查尔斯去世后，他的家人却不履行其遗嘱，于是死亡士兵的家人将其告上了法庭。</a:t>
            </a:r>
            <a:endParaRPr lang="zh-CN" altLang="en-US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如果你是法官，你会如何判案，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并说明理由。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-8890" y="4278630"/>
            <a:ext cx="9161780" cy="231013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罗马共和国早期，贵族垄断了国家的立法和司法大权，当时罗马只有习惯法，法律与习惯之间没有明显的界限，多有贵族担任的法官常常随心所欲地解释法律，保护自己，损害平民的利益。</a:t>
            </a:r>
            <a:r>
              <a:rPr lang="en-US" altLang="zh-CN">
                <a:sym typeface="+mn-ea"/>
              </a:rPr>
              <a:t>”——</a:t>
            </a:r>
            <a:r>
              <a:rPr lang="zh-CN" altLang="en-US">
                <a:sym typeface="+mn-ea"/>
              </a:rPr>
              <a:t>《历史必修一》（人教版）</a:t>
            </a:r>
            <a:endParaRPr lang="zh-CN" altLang="en-US"/>
          </a:p>
          <a:p>
            <a:pPr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67005" y="500380"/>
            <a:ext cx="7645400" cy="1395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endParaRPr lang="zh-CN" altLang="en-US"/>
          </a:p>
          <a:p>
            <a:pPr>
              <a:buNone/>
            </a:pPr>
            <a:endParaRPr lang="zh-CN" altLang="en-US" sz="2000"/>
          </a:p>
          <a:p>
            <a:pPr>
              <a:buNone/>
            </a:pP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1200" y="810260"/>
            <a:ext cx="7709535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>
                <a:latin typeface="仿宋" panose="02010609060101010101" charset="-122"/>
                <a:ea typeface="仿宋" panose="02010609060101010101" charset="-122"/>
                <a:sym typeface="+mn-ea"/>
              </a:rPr>
              <a:t>1</a:t>
            </a:r>
            <a:r>
              <a:rPr lang="zh-CN" altLang="en-US">
                <a:latin typeface="仿宋" panose="02010609060101010101" charset="-122"/>
                <a:ea typeface="仿宋" panose="02010609060101010101" charset="-122"/>
                <a:sym typeface="+mn-ea"/>
              </a:rPr>
              <a:t>、</a:t>
            </a:r>
            <a:r>
              <a:rPr lang="zh-CN" altLang="en-US">
                <a:latin typeface="Constantia" panose="02030602050306030303" pitchFamily="2" charset="0"/>
                <a:sym typeface="+mn-ea"/>
              </a:rPr>
              <a:t>习惯法：未经政府明确承认而被一般人接受并默认的社会生活法则。具有</a:t>
            </a:r>
            <a:r>
              <a:rPr lang="zh-CN" altLang="en-US">
                <a:solidFill>
                  <a:srgbClr val="CC0000"/>
                </a:solidFill>
                <a:latin typeface="Constantia" panose="02030602050306030303" pitchFamily="2" charset="0"/>
                <a:sym typeface="+mn-ea"/>
              </a:rPr>
              <a:t>伸缩性和不确定性。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4605" y="2956560"/>
            <a:ext cx="9114790" cy="137160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p>
            <a:pPr>
              <a:buNone/>
            </a:pPr>
            <a:r>
              <a:rPr lang="zh-CN" altLang="en-US">
                <a:sym typeface="+mn-ea"/>
              </a:rPr>
              <a:t>判决结果：死亡士兵的家人得不到查尔斯的一半财产。因为习惯法没有明确地法律条文，担任法官的贵族通常会维护贵族的利益。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–"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panose="020B0604020202020204" pitchFamily="34" charset="0"/>
          <a:buChar char="–"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2363</Words>
  <Application>WPS 演示</Application>
  <PresentationFormat>全屏显示(4:3)</PresentationFormat>
  <Paragraphs>195</Paragraphs>
  <Slides>24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Arial</vt:lpstr>
      <vt:lpstr>宋体</vt:lpstr>
      <vt:lpstr>Wingdings</vt:lpstr>
      <vt:lpstr>黑体</vt:lpstr>
      <vt:lpstr>楷体_GB2312</vt:lpstr>
      <vt:lpstr>仿宋</vt:lpstr>
      <vt:lpstr>Constantia</vt:lpstr>
      <vt:lpstr>华文中宋</vt:lpstr>
      <vt:lpstr>华文中宋</vt:lpstr>
      <vt:lpstr>Calibri</vt:lpstr>
      <vt:lpstr>Times New Roman</vt:lpstr>
      <vt:lpstr>华文新魏</vt:lpstr>
      <vt:lpstr>华文行楷</vt:lpstr>
      <vt:lpstr>隶书</vt:lpstr>
      <vt:lpstr>微软雅黑</vt:lpstr>
      <vt:lpstr>新宋体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二、罗马法的起源与发展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罗马法的发展与罗马国家发展的关系</vt:lpstr>
      <vt:lpstr>PowerPoint 演示文稿</vt:lpstr>
      <vt:lpstr>罗马法的局限性是什么？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王修乐</dc:creator>
  <cp:lastModifiedBy>Administrator</cp:lastModifiedBy>
  <cp:revision>96</cp:revision>
  <dcterms:created xsi:type="dcterms:W3CDTF">2015-10-14T23:30:00Z</dcterms:created>
  <dcterms:modified xsi:type="dcterms:W3CDTF">2016-10-11T23:50:02Z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